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1"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7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04474521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85501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69578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3461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58598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43270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51163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84464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276453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83556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 name="Shape 16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81397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
        <p:cNvGrpSpPr/>
        <p:nvPr/>
      </p:nvGrpSpPr>
      <p:grpSpPr>
        <a:xfrm>
          <a:off x="0" y="0"/>
          <a:ext cx="0" cy="0"/>
          <a:chOff x="0" y="0"/>
          <a:chExt cx="0" cy="0"/>
        </a:xfrm>
      </p:grpSpPr>
      <p:sp>
        <p:nvSpPr>
          <p:cNvPr id="13" name="Shape 13"/>
          <p:cNvSpPr txBox="1">
            <a:spLocks noGrp="1"/>
          </p:cNvSpPr>
          <p:nvPr>
            <p:ph type="ctrTitle"/>
          </p:nvPr>
        </p:nvSpPr>
        <p:spPr>
          <a:xfrm>
            <a:off x="457200" y="563759"/>
            <a:ext cx="8229600" cy="3009600"/>
          </a:xfrm>
          <a:prstGeom prst="rect">
            <a:avLst/>
          </a:prstGeom>
        </p:spPr>
        <p:txBody>
          <a:bodyPr lIns="91425" tIns="91425" rIns="91425" bIns="91425" anchor="t" anchorCtr="0"/>
          <a:lstStyle>
            <a:lvl1pPr lvl="0">
              <a:spcBef>
                <a:spcPts val="0"/>
              </a:spcBef>
              <a:buSzPct val="100000"/>
              <a:defRPr sz="7200"/>
            </a:lvl1pPr>
            <a:lvl2pPr lvl="1">
              <a:spcBef>
                <a:spcPts val="0"/>
              </a:spcBef>
              <a:buSzPct val="100000"/>
              <a:defRPr sz="7200"/>
            </a:lvl2pPr>
            <a:lvl3pPr lvl="2">
              <a:spcBef>
                <a:spcPts val="0"/>
              </a:spcBef>
              <a:buSzPct val="100000"/>
              <a:defRPr sz="7200"/>
            </a:lvl3pPr>
            <a:lvl4pPr lvl="3">
              <a:spcBef>
                <a:spcPts val="0"/>
              </a:spcBef>
              <a:buSzPct val="100000"/>
              <a:defRPr sz="7200"/>
            </a:lvl4pPr>
            <a:lvl5pPr lvl="4">
              <a:spcBef>
                <a:spcPts val="0"/>
              </a:spcBef>
              <a:buSzPct val="100000"/>
              <a:defRPr sz="7200"/>
            </a:lvl5pPr>
            <a:lvl6pPr lvl="5">
              <a:spcBef>
                <a:spcPts val="0"/>
              </a:spcBef>
              <a:buSzPct val="100000"/>
              <a:defRPr sz="7200"/>
            </a:lvl6pPr>
            <a:lvl7pPr lvl="6">
              <a:spcBef>
                <a:spcPts val="0"/>
              </a:spcBef>
              <a:buSzPct val="100000"/>
              <a:defRPr sz="7200"/>
            </a:lvl7pPr>
            <a:lvl8pPr lvl="7">
              <a:spcBef>
                <a:spcPts val="0"/>
              </a:spcBef>
              <a:buSzPct val="100000"/>
              <a:defRPr sz="7200"/>
            </a:lvl8pPr>
            <a:lvl9pPr lvl="8">
              <a:spcBef>
                <a:spcPts val="0"/>
              </a:spcBef>
              <a:buSzPct val="100000"/>
              <a:defRPr sz="7200"/>
            </a:lvl9pPr>
          </a:lstStyle>
          <a:p>
            <a:endParaRPr/>
          </a:p>
        </p:txBody>
      </p:sp>
      <p:sp>
        <p:nvSpPr>
          <p:cNvPr id="14" name="Shape 14"/>
          <p:cNvSpPr txBox="1">
            <a:spLocks noGrp="1"/>
          </p:cNvSpPr>
          <p:nvPr>
            <p:ph type="subTitle" idx="1"/>
          </p:nvPr>
        </p:nvSpPr>
        <p:spPr>
          <a:xfrm>
            <a:off x="457200" y="3716392"/>
            <a:ext cx="8229600" cy="1232699"/>
          </a:xfrm>
          <a:prstGeom prst="rect">
            <a:avLst/>
          </a:prstGeom>
        </p:spPr>
        <p:txBody>
          <a:bodyPr lIns="91425" tIns="91425" rIns="91425" bIns="91425" anchor="t" anchorCtr="0"/>
          <a:lstStyle>
            <a:lvl1pPr lvl="0">
              <a:spcBef>
                <a:spcPts val="0"/>
              </a:spcBef>
              <a:buClr>
                <a:schemeClr val="dk2"/>
              </a:buClr>
              <a:buSzPct val="100000"/>
              <a:buNone/>
              <a:defRPr sz="4800">
                <a:solidFill>
                  <a:schemeClr val="dk2"/>
                </a:solidFill>
              </a:defRPr>
            </a:lvl1pPr>
            <a:lvl2pPr lvl="1">
              <a:spcBef>
                <a:spcPts val="0"/>
              </a:spcBef>
              <a:buClr>
                <a:schemeClr val="dk2"/>
              </a:buClr>
              <a:buSzPct val="100000"/>
              <a:buNone/>
              <a:defRPr sz="4800">
                <a:solidFill>
                  <a:schemeClr val="dk2"/>
                </a:solidFill>
              </a:defRPr>
            </a:lvl2pPr>
            <a:lvl3pPr lvl="2">
              <a:spcBef>
                <a:spcPts val="0"/>
              </a:spcBef>
              <a:buClr>
                <a:schemeClr val="dk2"/>
              </a:buClr>
              <a:buSzPct val="100000"/>
              <a:buNone/>
              <a:defRPr sz="4800">
                <a:solidFill>
                  <a:schemeClr val="dk2"/>
                </a:solidFill>
              </a:defRPr>
            </a:lvl3pPr>
            <a:lvl4pPr lvl="3">
              <a:spcBef>
                <a:spcPts val="0"/>
              </a:spcBef>
              <a:buClr>
                <a:schemeClr val="dk2"/>
              </a:buClr>
              <a:buSzPct val="100000"/>
              <a:buNone/>
              <a:defRPr sz="4800">
                <a:solidFill>
                  <a:schemeClr val="dk2"/>
                </a:solidFill>
              </a:defRPr>
            </a:lvl4pPr>
            <a:lvl5pPr lvl="4">
              <a:spcBef>
                <a:spcPts val="0"/>
              </a:spcBef>
              <a:buClr>
                <a:schemeClr val="dk2"/>
              </a:buClr>
              <a:buSzPct val="100000"/>
              <a:buNone/>
              <a:defRPr sz="4800">
                <a:solidFill>
                  <a:schemeClr val="dk2"/>
                </a:solidFill>
              </a:defRPr>
            </a:lvl5pPr>
            <a:lvl6pPr lvl="5">
              <a:spcBef>
                <a:spcPts val="0"/>
              </a:spcBef>
              <a:buClr>
                <a:schemeClr val="dk2"/>
              </a:buClr>
              <a:buSzPct val="100000"/>
              <a:buNone/>
              <a:defRPr sz="4800">
                <a:solidFill>
                  <a:schemeClr val="dk2"/>
                </a:solidFill>
              </a:defRPr>
            </a:lvl6pPr>
            <a:lvl7pPr lvl="6">
              <a:spcBef>
                <a:spcPts val="0"/>
              </a:spcBef>
              <a:buClr>
                <a:schemeClr val="dk2"/>
              </a:buClr>
              <a:buSzPct val="100000"/>
              <a:buNone/>
              <a:defRPr sz="4800">
                <a:solidFill>
                  <a:schemeClr val="dk2"/>
                </a:solidFill>
              </a:defRPr>
            </a:lvl7pPr>
            <a:lvl8pPr lvl="7">
              <a:spcBef>
                <a:spcPts val="0"/>
              </a:spcBef>
              <a:buClr>
                <a:schemeClr val="dk2"/>
              </a:buClr>
              <a:buSzPct val="100000"/>
              <a:buNone/>
              <a:defRPr sz="4800">
                <a:solidFill>
                  <a:schemeClr val="dk2"/>
                </a:solidFill>
              </a:defRPr>
            </a:lvl8pPr>
            <a:lvl9pPr lvl="8">
              <a:spcBef>
                <a:spcPts val="0"/>
              </a:spcBef>
              <a:buClr>
                <a:schemeClr val="dk2"/>
              </a:buClr>
              <a:buSzPct val="100000"/>
              <a:buNone/>
              <a:defRPr sz="4800">
                <a:solidFill>
                  <a:schemeClr val="dk2"/>
                </a:solidFill>
              </a:defRPr>
            </a:lvl9pPr>
          </a:lstStyle>
          <a:p>
            <a:endParaRPr/>
          </a:p>
        </p:txBody>
      </p:sp>
      <p:cxnSp>
        <p:nvCxnSpPr>
          <p:cNvPr id="15" name="Shape 15"/>
          <p:cNvCxnSpPr/>
          <p:nvPr/>
        </p:nvCxnSpPr>
        <p:spPr>
          <a:xfrm>
            <a:off x="457200" y="411479"/>
            <a:ext cx="8229600" cy="0"/>
          </a:xfrm>
          <a:prstGeom prst="straightConnector1">
            <a:avLst/>
          </a:prstGeom>
          <a:noFill/>
          <a:ln w="57150" cap="flat" cmpd="sng">
            <a:solidFill>
              <a:schemeClr val="accent1"/>
            </a:solidFill>
            <a:prstDash val="solid"/>
            <a:round/>
            <a:headEnd type="none" w="med" len="med"/>
            <a:tailEnd type="none" w="med" len="med"/>
          </a:ln>
        </p:spPr>
      </p:cxnSp>
      <p:cxnSp>
        <p:nvCxnSpPr>
          <p:cNvPr id="16" name="Shape 16"/>
          <p:cNvCxnSpPr/>
          <p:nvPr/>
        </p:nvCxnSpPr>
        <p:spPr>
          <a:xfrm>
            <a:off x="457200" y="3633382"/>
            <a:ext cx="8229600" cy="0"/>
          </a:xfrm>
          <a:prstGeom prst="straightConnector1">
            <a:avLst/>
          </a:prstGeom>
          <a:noFill/>
          <a:ln w="57150" cap="flat" cmpd="sng">
            <a:solidFill>
              <a:schemeClr val="accent1"/>
            </a:solidFill>
            <a:prstDash val="solid"/>
            <a:round/>
            <a:headEnd type="none" w="med" len="med"/>
            <a:tailEnd type="none" w="med" len="med"/>
          </a:ln>
        </p:spPr>
      </p:cxnSp>
      <p:sp>
        <p:nvSpPr>
          <p:cNvPr id="17" name="Shape 17"/>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0" name="Shape 20"/>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1" name="Shape 21"/>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2" name="Shape 2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5" name="Shape 25"/>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7" name="Shape 27"/>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8" name="Shape 28"/>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31" name="Shape 31"/>
          <p:cNvCxnSpPr/>
          <p:nvPr/>
        </p:nvCxnSpPr>
        <p:spPr>
          <a:xfrm>
            <a:off x="457200" y="1143000"/>
            <a:ext cx="8229600" cy="0"/>
          </a:xfrm>
          <a:prstGeom prst="straightConnector1">
            <a:avLst/>
          </a:prstGeom>
          <a:noFill/>
          <a:ln w="50800" cap="flat" cmpd="sng">
            <a:solidFill>
              <a:schemeClr val="accent1"/>
            </a:solidFill>
            <a:prstDash val="solid"/>
            <a:round/>
            <a:headEnd type="none" w="med" len="med"/>
            <a:tailEnd type="none" w="med" len="med"/>
          </a:ln>
        </p:spPr>
      </p:cxnSp>
      <p:sp>
        <p:nvSpPr>
          <p:cNvPr id="32" name="Shape 3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lvl="0" algn="ctr">
              <a:spcBef>
                <a:spcPts val="0"/>
              </a:spcBef>
              <a:buSzPct val="100000"/>
              <a:buNone/>
              <a:defRPr sz="1800"/>
            </a:lvl1pPr>
          </a:lstStyle>
          <a:p>
            <a:endParaRPr/>
          </a:p>
        </p:txBody>
      </p:sp>
      <p:cxnSp>
        <p:nvCxnSpPr>
          <p:cNvPr id="35" name="Shape 35"/>
          <p:cNvCxnSpPr/>
          <p:nvPr/>
        </p:nvCxnSpPr>
        <p:spPr>
          <a:xfrm>
            <a:off x="457200" y="4317760"/>
            <a:ext cx="8229600" cy="0"/>
          </a:xfrm>
          <a:prstGeom prst="straightConnector1">
            <a:avLst/>
          </a:prstGeom>
          <a:noFill/>
          <a:ln w="50800" cap="flat" cmpd="sng">
            <a:solidFill>
              <a:schemeClr val="lt2"/>
            </a:solidFill>
            <a:prstDash val="solid"/>
            <a:round/>
            <a:headEnd type="none" w="med" len="med"/>
            <a:tailEnd type="none" w="med" len="med"/>
          </a:ln>
        </p:spPr>
      </p:cxnSp>
      <p:sp>
        <p:nvSpPr>
          <p:cNvPr id="36" name="Shape 36"/>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cxnSp>
        <p:nvCxnSpPr>
          <p:cNvPr id="38" name="Shape 38"/>
          <p:cNvCxnSpPr/>
          <p:nvPr/>
        </p:nvCxnSpPr>
        <p:spPr>
          <a:xfrm>
            <a:off x="457200" y="113139"/>
            <a:ext cx="8229600" cy="0"/>
          </a:xfrm>
          <a:prstGeom prst="straightConnector1">
            <a:avLst/>
          </a:prstGeom>
          <a:noFill/>
          <a:ln w="50800" cap="flat" cmpd="sng">
            <a:solidFill>
              <a:schemeClr val="lt2"/>
            </a:solidFill>
            <a:prstDash val="solid"/>
            <a:round/>
            <a:headEnd type="none" w="med" len="med"/>
            <a:tailEnd type="none" w="med" len="med"/>
          </a:ln>
        </p:spPr>
      </p:cxnSp>
      <p:sp>
        <p:nvSpPr>
          <p:cNvPr id="39" name="Shape 3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7"/>
        <p:cNvGrpSpPr/>
        <p:nvPr/>
      </p:nvGrpSpPr>
      <p:grpSpPr>
        <a:xfrm>
          <a:off x="0" y="0"/>
          <a:ext cx="0" cy="0"/>
          <a:chOff x="0" y="0"/>
          <a:chExt cx="0" cy="0"/>
        </a:xfrm>
      </p:grpSpPr>
      <p:sp>
        <p:nvSpPr>
          <p:cNvPr id="48" name="Shape 48"/>
          <p:cNvSpPr txBox="1">
            <a:spLocks noGrp="1"/>
          </p:cNvSpPr>
          <p:nvPr>
            <p:ph type="ctrTitle"/>
          </p:nvPr>
        </p:nvSpPr>
        <p:spPr>
          <a:xfrm>
            <a:off x="457200" y="563759"/>
            <a:ext cx="8229600" cy="3009600"/>
          </a:xfrm>
          <a:prstGeom prst="rect">
            <a:avLst/>
          </a:prstGeom>
        </p:spPr>
        <p:txBody>
          <a:bodyPr lIns="91425" tIns="91425" rIns="91425" bIns="91425" anchor="t" anchorCtr="0"/>
          <a:lstStyle>
            <a:lvl1pPr lvl="0">
              <a:spcBef>
                <a:spcPts val="0"/>
              </a:spcBef>
              <a:buSzPct val="100000"/>
              <a:defRPr sz="7200"/>
            </a:lvl1pPr>
            <a:lvl2pPr lvl="1">
              <a:spcBef>
                <a:spcPts val="0"/>
              </a:spcBef>
              <a:buSzPct val="100000"/>
              <a:defRPr sz="7200"/>
            </a:lvl2pPr>
            <a:lvl3pPr lvl="2">
              <a:spcBef>
                <a:spcPts val="0"/>
              </a:spcBef>
              <a:buSzPct val="100000"/>
              <a:defRPr sz="7200"/>
            </a:lvl3pPr>
            <a:lvl4pPr lvl="3">
              <a:spcBef>
                <a:spcPts val="0"/>
              </a:spcBef>
              <a:buSzPct val="100000"/>
              <a:defRPr sz="7200"/>
            </a:lvl4pPr>
            <a:lvl5pPr lvl="4">
              <a:spcBef>
                <a:spcPts val="0"/>
              </a:spcBef>
              <a:buSzPct val="100000"/>
              <a:defRPr sz="7200"/>
            </a:lvl5pPr>
            <a:lvl6pPr lvl="5">
              <a:spcBef>
                <a:spcPts val="0"/>
              </a:spcBef>
              <a:buSzPct val="100000"/>
              <a:defRPr sz="7200"/>
            </a:lvl6pPr>
            <a:lvl7pPr lvl="6">
              <a:spcBef>
                <a:spcPts val="0"/>
              </a:spcBef>
              <a:buSzPct val="100000"/>
              <a:defRPr sz="7200"/>
            </a:lvl7pPr>
            <a:lvl8pPr lvl="7">
              <a:spcBef>
                <a:spcPts val="0"/>
              </a:spcBef>
              <a:buSzPct val="100000"/>
              <a:defRPr sz="7200"/>
            </a:lvl8pPr>
            <a:lvl9pPr lvl="8">
              <a:spcBef>
                <a:spcPts val="0"/>
              </a:spcBef>
              <a:buSzPct val="100000"/>
              <a:defRPr sz="7200"/>
            </a:lvl9pPr>
          </a:lstStyle>
          <a:p>
            <a:endParaRPr/>
          </a:p>
        </p:txBody>
      </p:sp>
      <p:sp>
        <p:nvSpPr>
          <p:cNvPr id="49" name="Shape 49"/>
          <p:cNvSpPr txBox="1">
            <a:spLocks noGrp="1"/>
          </p:cNvSpPr>
          <p:nvPr>
            <p:ph type="subTitle" idx="1"/>
          </p:nvPr>
        </p:nvSpPr>
        <p:spPr>
          <a:xfrm>
            <a:off x="457200" y="3716392"/>
            <a:ext cx="8229600" cy="1232699"/>
          </a:xfrm>
          <a:prstGeom prst="rect">
            <a:avLst/>
          </a:prstGeom>
        </p:spPr>
        <p:txBody>
          <a:bodyPr lIns="91425" tIns="91425" rIns="91425" bIns="91425" anchor="t" anchorCtr="0"/>
          <a:lstStyle>
            <a:lvl1pPr lvl="0">
              <a:spcBef>
                <a:spcPts val="0"/>
              </a:spcBef>
              <a:buClr>
                <a:schemeClr val="dk2"/>
              </a:buClr>
              <a:buSzPct val="100000"/>
              <a:buNone/>
              <a:defRPr sz="4800">
                <a:solidFill>
                  <a:schemeClr val="dk2"/>
                </a:solidFill>
              </a:defRPr>
            </a:lvl1pPr>
            <a:lvl2pPr lvl="1">
              <a:spcBef>
                <a:spcPts val="0"/>
              </a:spcBef>
              <a:buClr>
                <a:schemeClr val="dk2"/>
              </a:buClr>
              <a:buSzPct val="100000"/>
              <a:buNone/>
              <a:defRPr sz="4800">
                <a:solidFill>
                  <a:schemeClr val="dk2"/>
                </a:solidFill>
              </a:defRPr>
            </a:lvl2pPr>
            <a:lvl3pPr lvl="2">
              <a:spcBef>
                <a:spcPts val="0"/>
              </a:spcBef>
              <a:buClr>
                <a:schemeClr val="dk2"/>
              </a:buClr>
              <a:buSzPct val="100000"/>
              <a:buNone/>
              <a:defRPr sz="4800">
                <a:solidFill>
                  <a:schemeClr val="dk2"/>
                </a:solidFill>
              </a:defRPr>
            </a:lvl3pPr>
            <a:lvl4pPr lvl="3">
              <a:spcBef>
                <a:spcPts val="0"/>
              </a:spcBef>
              <a:buClr>
                <a:schemeClr val="dk2"/>
              </a:buClr>
              <a:buSzPct val="100000"/>
              <a:buNone/>
              <a:defRPr sz="4800">
                <a:solidFill>
                  <a:schemeClr val="dk2"/>
                </a:solidFill>
              </a:defRPr>
            </a:lvl4pPr>
            <a:lvl5pPr lvl="4">
              <a:spcBef>
                <a:spcPts val="0"/>
              </a:spcBef>
              <a:buClr>
                <a:schemeClr val="dk2"/>
              </a:buClr>
              <a:buSzPct val="100000"/>
              <a:buNone/>
              <a:defRPr sz="4800">
                <a:solidFill>
                  <a:schemeClr val="dk2"/>
                </a:solidFill>
              </a:defRPr>
            </a:lvl5pPr>
            <a:lvl6pPr lvl="5">
              <a:spcBef>
                <a:spcPts val="0"/>
              </a:spcBef>
              <a:buClr>
                <a:schemeClr val="dk2"/>
              </a:buClr>
              <a:buSzPct val="100000"/>
              <a:buNone/>
              <a:defRPr sz="4800">
                <a:solidFill>
                  <a:schemeClr val="dk2"/>
                </a:solidFill>
              </a:defRPr>
            </a:lvl6pPr>
            <a:lvl7pPr lvl="6">
              <a:spcBef>
                <a:spcPts val="0"/>
              </a:spcBef>
              <a:buClr>
                <a:schemeClr val="dk2"/>
              </a:buClr>
              <a:buSzPct val="100000"/>
              <a:buNone/>
              <a:defRPr sz="4800">
                <a:solidFill>
                  <a:schemeClr val="dk2"/>
                </a:solidFill>
              </a:defRPr>
            </a:lvl7pPr>
            <a:lvl8pPr lvl="7">
              <a:spcBef>
                <a:spcPts val="0"/>
              </a:spcBef>
              <a:buClr>
                <a:schemeClr val="dk2"/>
              </a:buClr>
              <a:buSzPct val="100000"/>
              <a:buNone/>
              <a:defRPr sz="4800">
                <a:solidFill>
                  <a:schemeClr val="dk2"/>
                </a:solidFill>
              </a:defRPr>
            </a:lvl8pPr>
            <a:lvl9pPr lvl="8">
              <a:spcBef>
                <a:spcPts val="0"/>
              </a:spcBef>
              <a:buClr>
                <a:schemeClr val="dk2"/>
              </a:buClr>
              <a:buSzPct val="100000"/>
              <a:buNone/>
              <a:defRPr sz="4800">
                <a:solidFill>
                  <a:schemeClr val="dk2"/>
                </a:solidFill>
              </a:defRPr>
            </a:lvl9pPr>
          </a:lstStyle>
          <a:p>
            <a:endParaRPr/>
          </a:p>
        </p:txBody>
      </p:sp>
      <p:cxnSp>
        <p:nvCxnSpPr>
          <p:cNvPr id="50" name="Shape 50"/>
          <p:cNvCxnSpPr/>
          <p:nvPr/>
        </p:nvCxnSpPr>
        <p:spPr>
          <a:xfrm>
            <a:off x="457200" y="411479"/>
            <a:ext cx="8229600" cy="0"/>
          </a:xfrm>
          <a:prstGeom prst="straightConnector1">
            <a:avLst/>
          </a:prstGeom>
          <a:noFill/>
          <a:ln w="57150" cap="flat" cmpd="sng">
            <a:solidFill>
              <a:schemeClr val="accent1"/>
            </a:solidFill>
            <a:prstDash val="solid"/>
            <a:round/>
            <a:headEnd type="none" w="med" len="med"/>
            <a:tailEnd type="none" w="med" len="med"/>
          </a:ln>
        </p:spPr>
      </p:cxnSp>
      <p:cxnSp>
        <p:nvCxnSpPr>
          <p:cNvPr id="51" name="Shape 51"/>
          <p:cNvCxnSpPr/>
          <p:nvPr/>
        </p:nvCxnSpPr>
        <p:spPr>
          <a:xfrm>
            <a:off x="457200" y="3633382"/>
            <a:ext cx="8229600" cy="0"/>
          </a:xfrm>
          <a:prstGeom prst="straightConnector1">
            <a:avLst/>
          </a:prstGeom>
          <a:noFill/>
          <a:ln w="57150" cap="flat" cmpd="sng">
            <a:solidFill>
              <a:schemeClr val="accent1"/>
            </a:solidFill>
            <a:prstDash val="solid"/>
            <a:round/>
            <a:headEnd type="none" w="med" len="med"/>
            <a:tailEnd type="none" w="med" len="med"/>
          </a:ln>
        </p:spPr>
      </p:cxnSp>
      <p:sp>
        <p:nvSpPr>
          <p:cNvPr id="52" name="Shape 5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55" name="Shape 55"/>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56" name="Shape 56"/>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57" name="Shape 57"/>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60" name="Shape 60"/>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61" name="Shape 61"/>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62" name="Shape 62"/>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63" name="Shape 63"/>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66" name="Shape 66"/>
          <p:cNvCxnSpPr/>
          <p:nvPr/>
        </p:nvCxnSpPr>
        <p:spPr>
          <a:xfrm>
            <a:off x="457200" y="1143000"/>
            <a:ext cx="8229600" cy="0"/>
          </a:xfrm>
          <a:prstGeom prst="straightConnector1">
            <a:avLst/>
          </a:prstGeom>
          <a:noFill/>
          <a:ln w="50800" cap="flat" cmpd="sng">
            <a:solidFill>
              <a:schemeClr val="accent1"/>
            </a:solidFill>
            <a:prstDash val="solid"/>
            <a:round/>
            <a:headEnd type="none" w="med" len="med"/>
            <a:tailEnd type="none" w="med" len="med"/>
          </a:ln>
        </p:spPr>
      </p:cxnSp>
      <p:sp>
        <p:nvSpPr>
          <p:cNvPr id="67" name="Shape 67"/>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aption">
    <p:spTree>
      <p:nvGrpSpPr>
        <p:cNvPr id="1" name="Shape 68"/>
        <p:cNvGrpSpPr/>
        <p:nvPr/>
      </p:nvGrpSpPr>
      <p:grpSpPr>
        <a:xfrm>
          <a:off x="0" y="0"/>
          <a:ext cx="0" cy="0"/>
          <a:chOff x="0" y="0"/>
          <a:chExt cx="0" cy="0"/>
        </a:xfrm>
      </p:grpSpPr>
      <p:sp>
        <p:nvSpPr>
          <p:cNvPr id="69" name="Shape 69"/>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lvl="0" algn="ctr">
              <a:spcBef>
                <a:spcPts val="0"/>
              </a:spcBef>
              <a:buSzPct val="100000"/>
              <a:buNone/>
              <a:defRPr sz="1800"/>
            </a:lvl1pPr>
          </a:lstStyle>
          <a:p>
            <a:endParaRPr/>
          </a:p>
        </p:txBody>
      </p:sp>
      <p:cxnSp>
        <p:nvCxnSpPr>
          <p:cNvPr id="70" name="Shape 70"/>
          <p:cNvCxnSpPr/>
          <p:nvPr/>
        </p:nvCxnSpPr>
        <p:spPr>
          <a:xfrm>
            <a:off x="457200" y="4317760"/>
            <a:ext cx="8229600" cy="0"/>
          </a:xfrm>
          <a:prstGeom prst="straightConnector1">
            <a:avLst/>
          </a:prstGeom>
          <a:noFill/>
          <a:ln w="50800" cap="flat" cmpd="sng">
            <a:solidFill>
              <a:schemeClr val="lt2"/>
            </a:solidFill>
            <a:prstDash val="solid"/>
            <a:round/>
            <a:headEnd type="none" w="med" len="med"/>
            <a:tailEnd type="none" w="med" len="med"/>
          </a:ln>
        </p:spPr>
      </p:cxnSp>
      <p:sp>
        <p:nvSpPr>
          <p:cNvPr id="71" name="Shape 71"/>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2"/>
        <p:cNvGrpSpPr/>
        <p:nvPr/>
      </p:nvGrpSpPr>
      <p:grpSpPr>
        <a:xfrm>
          <a:off x="0" y="0"/>
          <a:ext cx="0" cy="0"/>
          <a:chOff x="0" y="0"/>
          <a:chExt cx="0" cy="0"/>
        </a:xfrm>
      </p:grpSpPr>
      <p:cxnSp>
        <p:nvCxnSpPr>
          <p:cNvPr id="73" name="Shape 73"/>
          <p:cNvCxnSpPr/>
          <p:nvPr/>
        </p:nvCxnSpPr>
        <p:spPr>
          <a:xfrm>
            <a:off x="457200" y="113139"/>
            <a:ext cx="8229600" cy="0"/>
          </a:xfrm>
          <a:prstGeom prst="straightConnector1">
            <a:avLst/>
          </a:prstGeom>
          <a:noFill/>
          <a:ln w="50800" cap="flat" cmpd="sng">
            <a:solidFill>
              <a:schemeClr val="lt2"/>
            </a:solidFill>
            <a:prstDash val="solid"/>
            <a:round/>
            <a:headEnd type="none" w="med" len="med"/>
            <a:tailEnd type="none" w="med" len="med"/>
          </a:ln>
        </p:spPr>
      </p:cxnSp>
      <p:sp>
        <p:nvSpPr>
          <p:cNvPr id="74" name="Shape 74"/>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spcBef>
                <a:spcPts val="0"/>
              </a:spcBef>
              <a:buClr>
                <a:schemeClr val="accent1"/>
              </a:buClr>
              <a:buSzPct val="100000"/>
              <a:buNone/>
              <a:defRPr sz="3600" b="1">
                <a:solidFill>
                  <a:schemeClr val="accent1"/>
                </a:solidFill>
              </a:defRPr>
            </a:lvl1pPr>
            <a:lvl2pPr lvl="1">
              <a:spcBef>
                <a:spcPts val="0"/>
              </a:spcBef>
              <a:buClr>
                <a:schemeClr val="accent1"/>
              </a:buClr>
              <a:buSzPct val="100000"/>
              <a:buNone/>
              <a:defRPr sz="3600" b="1">
                <a:solidFill>
                  <a:schemeClr val="accent1"/>
                </a:solidFill>
              </a:defRPr>
            </a:lvl2pPr>
            <a:lvl3pPr lvl="2">
              <a:spcBef>
                <a:spcPts val="0"/>
              </a:spcBef>
              <a:buClr>
                <a:schemeClr val="accent1"/>
              </a:buClr>
              <a:buSzPct val="100000"/>
              <a:buNone/>
              <a:defRPr sz="3600" b="1">
                <a:solidFill>
                  <a:schemeClr val="accent1"/>
                </a:solidFill>
              </a:defRPr>
            </a:lvl3pPr>
            <a:lvl4pPr lvl="3">
              <a:spcBef>
                <a:spcPts val="0"/>
              </a:spcBef>
              <a:buClr>
                <a:schemeClr val="accent1"/>
              </a:buClr>
              <a:buSzPct val="100000"/>
              <a:buNone/>
              <a:defRPr sz="3600" b="1">
                <a:solidFill>
                  <a:schemeClr val="accent1"/>
                </a:solidFill>
              </a:defRPr>
            </a:lvl4pPr>
            <a:lvl5pPr lvl="4">
              <a:spcBef>
                <a:spcPts val="0"/>
              </a:spcBef>
              <a:buClr>
                <a:schemeClr val="accent1"/>
              </a:buClr>
              <a:buSzPct val="100000"/>
              <a:buNone/>
              <a:defRPr sz="3600" b="1">
                <a:solidFill>
                  <a:schemeClr val="accent1"/>
                </a:solidFill>
              </a:defRPr>
            </a:lvl5pPr>
            <a:lvl6pPr lvl="5">
              <a:spcBef>
                <a:spcPts val="0"/>
              </a:spcBef>
              <a:buClr>
                <a:schemeClr val="accent1"/>
              </a:buClr>
              <a:buSzPct val="100000"/>
              <a:buNone/>
              <a:defRPr sz="3600" b="1">
                <a:solidFill>
                  <a:schemeClr val="accent1"/>
                </a:solidFill>
              </a:defRPr>
            </a:lvl6pPr>
            <a:lvl7pPr lvl="6">
              <a:spcBef>
                <a:spcPts val="0"/>
              </a:spcBef>
              <a:buClr>
                <a:schemeClr val="accent1"/>
              </a:buClr>
              <a:buSzPct val="100000"/>
              <a:buNone/>
              <a:defRPr sz="3600" b="1">
                <a:solidFill>
                  <a:schemeClr val="accent1"/>
                </a:solidFill>
              </a:defRPr>
            </a:lvl7pPr>
            <a:lvl8pPr lvl="7">
              <a:spcBef>
                <a:spcPts val="0"/>
              </a:spcBef>
              <a:buClr>
                <a:schemeClr val="accent1"/>
              </a:buClr>
              <a:buSzPct val="100000"/>
              <a:buNone/>
              <a:defRPr sz="3600" b="1">
                <a:solidFill>
                  <a:schemeClr val="accent1"/>
                </a:solidFill>
              </a:defRPr>
            </a:lvl8pPr>
            <a:lvl9pPr lvl="8">
              <a:spcBef>
                <a:spcPts val="0"/>
              </a:spcBef>
              <a:buClr>
                <a:schemeClr val="accent1"/>
              </a:buClr>
              <a:buSzPct val="100000"/>
              <a:buNone/>
              <a:defRPr sz="3600" b="1">
                <a:solidFill>
                  <a:schemeClr val="accent1"/>
                </a:solidFill>
              </a:defRPr>
            </a:lvl9pPr>
          </a:lstStyle>
          <a:p>
            <a:endParaRPr/>
          </a:p>
        </p:txBody>
      </p:sp>
      <p:sp>
        <p:nvSpPr>
          <p:cNvPr id="7" name="Shape 7"/>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lvl="0">
              <a:spcBef>
                <a:spcPts val="600"/>
              </a:spcBef>
              <a:buClr>
                <a:schemeClr val="dk1"/>
              </a:buClr>
              <a:buSzPct val="100000"/>
              <a:defRPr sz="3000">
                <a:solidFill>
                  <a:schemeClr val="dk1"/>
                </a:solidFill>
              </a:defRPr>
            </a:lvl1pPr>
            <a:lvl2pPr lvl="1">
              <a:spcBef>
                <a:spcPts val="480"/>
              </a:spcBef>
              <a:buClr>
                <a:schemeClr val="dk1"/>
              </a:buClr>
              <a:buSzPct val="100000"/>
              <a:defRPr sz="2400">
                <a:solidFill>
                  <a:schemeClr val="dk1"/>
                </a:solidFill>
              </a:defRPr>
            </a:lvl2pPr>
            <a:lvl3pPr lvl="2">
              <a:spcBef>
                <a:spcPts val="480"/>
              </a:spcBef>
              <a:buClr>
                <a:schemeClr val="dk1"/>
              </a:buClr>
              <a:buSzPct val="100000"/>
              <a:defRPr sz="2400">
                <a:solidFill>
                  <a:schemeClr val="dk1"/>
                </a:solidFill>
              </a:defRPr>
            </a:lvl3pPr>
            <a:lvl4pPr lvl="3">
              <a:spcBef>
                <a:spcPts val="360"/>
              </a:spcBef>
              <a:buClr>
                <a:schemeClr val="dk1"/>
              </a:buClr>
              <a:buSzPct val="100000"/>
              <a:defRPr sz="1800">
                <a:solidFill>
                  <a:schemeClr val="dk1"/>
                </a:solidFill>
              </a:defRPr>
            </a:lvl4pPr>
            <a:lvl5pPr lvl="4">
              <a:spcBef>
                <a:spcPts val="360"/>
              </a:spcBef>
              <a:buClr>
                <a:schemeClr val="dk1"/>
              </a:buClr>
              <a:buSzPct val="100000"/>
              <a:defRPr sz="1800">
                <a:solidFill>
                  <a:schemeClr val="dk1"/>
                </a:solidFill>
              </a:defRPr>
            </a:lvl5pPr>
            <a:lvl6pPr lvl="5">
              <a:spcBef>
                <a:spcPts val="360"/>
              </a:spcBef>
              <a:buClr>
                <a:schemeClr val="dk1"/>
              </a:buClr>
              <a:buSzPct val="100000"/>
              <a:defRPr sz="1800">
                <a:solidFill>
                  <a:schemeClr val="dk1"/>
                </a:solidFill>
              </a:defRPr>
            </a:lvl6pPr>
            <a:lvl7pPr lvl="6">
              <a:spcBef>
                <a:spcPts val="360"/>
              </a:spcBef>
              <a:buClr>
                <a:schemeClr val="dk1"/>
              </a:buClr>
              <a:buSzPct val="100000"/>
              <a:defRPr sz="1800">
                <a:solidFill>
                  <a:schemeClr val="dk1"/>
                </a:solidFill>
              </a:defRPr>
            </a:lvl7pPr>
            <a:lvl8pPr lvl="7">
              <a:spcBef>
                <a:spcPts val="360"/>
              </a:spcBef>
              <a:buClr>
                <a:schemeClr val="dk1"/>
              </a:buClr>
              <a:buSzPct val="100000"/>
              <a:defRPr sz="1800">
                <a:solidFill>
                  <a:schemeClr val="dk1"/>
                </a:solidFill>
              </a:defRPr>
            </a:lvl8pPr>
            <a:lvl9pPr lvl="8">
              <a:spcBef>
                <a:spcPts val="360"/>
              </a:spcBef>
              <a:buClr>
                <a:schemeClr val="dk1"/>
              </a:buClr>
              <a:buSzPct val="100000"/>
              <a:defRPr sz="1800">
                <a:solidFill>
                  <a:schemeClr val="dk1"/>
                </a:solidFill>
              </a:defRPr>
            </a:lvl9pPr>
          </a:lstStyle>
          <a:p>
            <a:endParaRPr/>
          </a:p>
        </p:txBody>
      </p:sp>
      <p:cxnSp>
        <p:nvCxnSpPr>
          <p:cNvPr id="8" name="Shape 8"/>
          <p:cNvCxnSpPr/>
          <p:nvPr/>
        </p:nvCxnSpPr>
        <p:spPr>
          <a:xfrm>
            <a:off x="457200" y="5023259"/>
            <a:ext cx="8229600" cy="0"/>
          </a:xfrm>
          <a:prstGeom prst="straightConnector1">
            <a:avLst/>
          </a:prstGeom>
          <a:noFill/>
          <a:ln w="50800" cap="flat" cmpd="sng">
            <a:solidFill>
              <a:schemeClr val="lt2"/>
            </a:solidFill>
            <a:prstDash val="solid"/>
            <a:round/>
            <a:headEnd type="none" w="med" len="med"/>
            <a:tailEnd type="none" w="med" len="med"/>
          </a:ln>
        </p:spPr>
      </p:cxnSp>
      <p:sp>
        <p:nvSpPr>
          <p:cNvPr id="9" name="Shape 9"/>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
        <p:nvSpPr>
          <p:cNvPr id="10" name="Shape 10"/>
          <p:cNvSpPr txBox="1"/>
          <p:nvPr/>
        </p:nvSpPr>
        <p:spPr>
          <a:xfrm>
            <a:off x="0" y="-75"/>
            <a:ext cx="7715400" cy="393600"/>
          </a:xfrm>
          <a:prstGeom prst="rect">
            <a:avLst/>
          </a:prstGeom>
          <a:noFill/>
          <a:ln>
            <a:noFill/>
          </a:ln>
        </p:spPr>
        <p:txBody>
          <a:bodyPr lIns="91425" tIns="91425" rIns="91425" bIns="91425" anchor="ctr" anchorCtr="0">
            <a:noAutofit/>
          </a:bodyPr>
          <a:lstStyle/>
          <a:p>
            <a:pPr lvl="0" rtl="0">
              <a:spcBef>
                <a:spcPts val="0"/>
              </a:spcBef>
              <a:buNone/>
            </a:pPr>
            <a:r>
              <a:rPr lang="en" b="1"/>
              <a:t>Obj:  (Standard 8.6.3, RH 6.8.4)  </a:t>
            </a:r>
            <a:r>
              <a:rPr lang="en" b="1">
                <a:solidFill>
                  <a:schemeClr val="dk1"/>
                </a:solidFill>
              </a:rPr>
              <a:t>Identify and describe different types of immigration.</a:t>
            </a:r>
          </a:p>
          <a:p>
            <a:pPr lvl="0" rtl="0">
              <a:spcBef>
                <a:spcPts val="0"/>
              </a:spcBef>
              <a:buNone/>
            </a:pPr>
            <a:endParaRPr b="1"/>
          </a:p>
        </p:txBody>
      </p:sp>
      <p:sp>
        <p:nvSpPr>
          <p:cNvPr id="11" name="Shape 11"/>
          <p:cNvSpPr txBox="1"/>
          <p:nvPr/>
        </p:nvSpPr>
        <p:spPr>
          <a:xfrm>
            <a:off x="8079300" y="-43075"/>
            <a:ext cx="1131600" cy="3936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8/16/16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spcBef>
                <a:spcPts val="0"/>
              </a:spcBef>
              <a:buClr>
                <a:schemeClr val="accent1"/>
              </a:buClr>
              <a:buSzPct val="100000"/>
              <a:buNone/>
              <a:defRPr sz="3600" b="1">
                <a:solidFill>
                  <a:schemeClr val="accent1"/>
                </a:solidFill>
              </a:defRPr>
            </a:lvl1pPr>
            <a:lvl2pPr lvl="1">
              <a:spcBef>
                <a:spcPts val="0"/>
              </a:spcBef>
              <a:buClr>
                <a:schemeClr val="accent1"/>
              </a:buClr>
              <a:buSzPct val="100000"/>
              <a:buNone/>
              <a:defRPr sz="3600" b="1">
                <a:solidFill>
                  <a:schemeClr val="accent1"/>
                </a:solidFill>
              </a:defRPr>
            </a:lvl2pPr>
            <a:lvl3pPr lvl="2">
              <a:spcBef>
                <a:spcPts val="0"/>
              </a:spcBef>
              <a:buClr>
                <a:schemeClr val="accent1"/>
              </a:buClr>
              <a:buSzPct val="100000"/>
              <a:buNone/>
              <a:defRPr sz="3600" b="1">
                <a:solidFill>
                  <a:schemeClr val="accent1"/>
                </a:solidFill>
              </a:defRPr>
            </a:lvl3pPr>
            <a:lvl4pPr lvl="3">
              <a:spcBef>
                <a:spcPts val="0"/>
              </a:spcBef>
              <a:buClr>
                <a:schemeClr val="accent1"/>
              </a:buClr>
              <a:buSzPct val="100000"/>
              <a:buNone/>
              <a:defRPr sz="3600" b="1">
                <a:solidFill>
                  <a:schemeClr val="accent1"/>
                </a:solidFill>
              </a:defRPr>
            </a:lvl4pPr>
            <a:lvl5pPr lvl="4">
              <a:spcBef>
                <a:spcPts val="0"/>
              </a:spcBef>
              <a:buClr>
                <a:schemeClr val="accent1"/>
              </a:buClr>
              <a:buSzPct val="100000"/>
              <a:buNone/>
              <a:defRPr sz="3600" b="1">
                <a:solidFill>
                  <a:schemeClr val="accent1"/>
                </a:solidFill>
              </a:defRPr>
            </a:lvl5pPr>
            <a:lvl6pPr lvl="5">
              <a:spcBef>
                <a:spcPts val="0"/>
              </a:spcBef>
              <a:buClr>
                <a:schemeClr val="accent1"/>
              </a:buClr>
              <a:buSzPct val="100000"/>
              <a:buNone/>
              <a:defRPr sz="3600" b="1">
                <a:solidFill>
                  <a:schemeClr val="accent1"/>
                </a:solidFill>
              </a:defRPr>
            </a:lvl6pPr>
            <a:lvl7pPr lvl="6">
              <a:spcBef>
                <a:spcPts val="0"/>
              </a:spcBef>
              <a:buClr>
                <a:schemeClr val="accent1"/>
              </a:buClr>
              <a:buSzPct val="100000"/>
              <a:buNone/>
              <a:defRPr sz="3600" b="1">
                <a:solidFill>
                  <a:schemeClr val="accent1"/>
                </a:solidFill>
              </a:defRPr>
            </a:lvl7pPr>
            <a:lvl8pPr lvl="7">
              <a:spcBef>
                <a:spcPts val="0"/>
              </a:spcBef>
              <a:buClr>
                <a:schemeClr val="accent1"/>
              </a:buClr>
              <a:buSzPct val="100000"/>
              <a:buNone/>
              <a:defRPr sz="3600" b="1">
                <a:solidFill>
                  <a:schemeClr val="accent1"/>
                </a:solidFill>
              </a:defRPr>
            </a:lvl8pPr>
            <a:lvl9pPr lvl="8">
              <a:spcBef>
                <a:spcPts val="0"/>
              </a:spcBef>
              <a:buClr>
                <a:schemeClr val="accent1"/>
              </a:buClr>
              <a:buSzPct val="100000"/>
              <a:buNone/>
              <a:defRPr sz="3600" b="1">
                <a:solidFill>
                  <a:schemeClr val="accent1"/>
                </a:solidFill>
              </a:defRPr>
            </a:lvl9pPr>
          </a:lstStyle>
          <a:p>
            <a:endParaRPr/>
          </a:p>
        </p:txBody>
      </p:sp>
      <p:sp>
        <p:nvSpPr>
          <p:cNvPr id="42" name="Shape 42"/>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lvl="0">
              <a:spcBef>
                <a:spcPts val="600"/>
              </a:spcBef>
              <a:buClr>
                <a:schemeClr val="dk1"/>
              </a:buClr>
              <a:buSzPct val="100000"/>
              <a:defRPr sz="3000">
                <a:solidFill>
                  <a:schemeClr val="dk1"/>
                </a:solidFill>
              </a:defRPr>
            </a:lvl1pPr>
            <a:lvl2pPr lvl="1">
              <a:spcBef>
                <a:spcPts val="480"/>
              </a:spcBef>
              <a:buClr>
                <a:schemeClr val="dk1"/>
              </a:buClr>
              <a:buSzPct val="100000"/>
              <a:defRPr sz="2400">
                <a:solidFill>
                  <a:schemeClr val="dk1"/>
                </a:solidFill>
              </a:defRPr>
            </a:lvl2pPr>
            <a:lvl3pPr lvl="2">
              <a:spcBef>
                <a:spcPts val="480"/>
              </a:spcBef>
              <a:buClr>
                <a:schemeClr val="dk1"/>
              </a:buClr>
              <a:buSzPct val="100000"/>
              <a:defRPr sz="2400">
                <a:solidFill>
                  <a:schemeClr val="dk1"/>
                </a:solidFill>
              </a:defRPr>
            </a:lvl3pPr>
            <a:lvl4pPr lvl="3">
              <a:spcBef>
                <a:spcPts val="360"/>
              </a:spcBef>
              <a:buClr>
                <a:schemeClr val="dk1"/>
              </a:buClr>
              <a:buSzPct val="100000"/>
              <a:defRPr sz="1800">
                <a:solidFill>
                  <a:schemeClr val="dk1"/>
                </a:solidFill>
              </a:defRPr>
            </a:lvl4pPr>
            <a:lvl5pPr lvl="4">
              <a:spcBef>
                <a:spcPts val="360"/>
              </a:spcBef>
              <a:buClr>
                <a:schemeClr val="dk1"/>
              </a:buClr>
              <a:buSzPct val="100000"/>
              <a:defRPr sz="1800">
                <a:solidFill>
                  <a:schemeClr val="dk1"/>
                </a:solidFill>
              </a:defRPr>
            </a:lvl5pPr>
            <a:lvl6pPr lvl="5">
              <a:spcBef>
                <a:spcPts val="360"/>
              </a:spcBef>
              <a:buClr>
                <a:schemeClr val="dk1"/>
              </a:buClr>
              <a:buSzPct val="100000"/>
              <a:defRPr sz="1800">
                <a:solidFill>
                  <a:schemeClr val="dk1"/>
                </a:solidFill>
              </a:defRPr>
            </a:lvl6pPr>
            <a:lvl7pPr lvl="6">
              <a:spcBef>
                <a:spcPts val="360"/>
              </a:spcBef>
              <a:buClr>
                <a:schemeClr val="dk1"/>
              </a:buClr>
              <a:buSzPct val="100000"/>
              <a:defRPr sz="1800">
                <a:solidFill>
                  <a:schemeClr val="dk1"/>
                </a:solidFill>
              </a:defRPr>
            </a:lvl7pPr>
            <a:lvl8pPr lvl="7">
              <a:spcBef>
                <a:spcPts val="360"/>
              </a:spcBef>
              <a:buClr>
                <a:schemeClr val="dk1"/>
              </a:buClr>
              <a:buSzPct val="100000"/>
              <a:defRPr sz="1800">
                <a:solidFill>
                  <a:schemeClr val="dk1"/>
                </a:solidFill>
              </a:defRPr>
            </a:lvl8pPr>
            <a:lvl9pPr lvl="8">
              <a:spcBef>
                <a:spcPts val="360"/>
              </a:spcBef>
              <a:buClr>
                <a:schemeClr val="dk1"/>
              </a:buClr>
              <a:buSzPct val="100000"/>
              <a:defRPr sz="1800">
                <a:solidFill>
                  <a:schemeClr val="dk1"/>
                </a:solidFill>
              </a:defRPr>
            </a:lvl9pPr>
          </a:lstStyle>
          <a:p>
            <a:endParaRPr/>
          </a:p>
        </p:txBody>
      </p:sp>
      <p:cxnSp>
        <p:nvCxnSpPr>
          <p:cNvPr id="43" name="Shape 43"/>
          <p:cNvCxnSpPr/>
          <p:nvPr/>
        </p:nvCxnSpPr>
        <p:spPr>
          <a:xfrm>
            <a:off x="457200" y="5023259"/>
            <a:ext cx="8229600" cy="0"/>
          </a:xfrm>
          <a:prstGeom prst="straightConnector1">
            <a:avLst/>
          </a:prstGeom>
          <a:noFill/>
          <a:ln w="50800" cap="flat" cmpd="sng">
            <a:solidFill>
              <a:schemeClr val="lt2"/>
            </a:solidFill>
            <a:prstDash val="solid"/>
            <a:round/>
            <a:headEnd type="none" w="med" len="med"/>
            <a:tailEnd type="none" w="med" len="med"/>
          </a:ln>
        </p:spPr>
      </p:cxnSp>
      <p:sp>
        <p:nvSpPr>
          <p:cNvPr id="44" name="Shape 44"/>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
        <p:nvSpPr>
          <p:cNvPr id="45" name="Shape 45"/>
          <p:cNvSpPr txBox="1"/>
          <p:nvPr/>
        </p:nvSpPr>
        <p:spPr>
          <a:xfrm>
            <a:off x="0" y="-75"/>
            <a:ext cx="7715400" cy="393600"/>
          </a:xfrm>
          <a:prstGeom prst="rect">
            <a:avLst/>
          </a:prstGeom>
          <a:noFill/>
          <a:ln>
            <a:noFill/>
          </a:ln>
        </p:spPr>
        <p:txBody>
          <a:bodyPr lIns="91425" tIns="91425" rIns="91425" bIns="91425" anchor="ctr" anchorCtr="0">
            <a:noAutofit/>
          </a:bodyPr>
          <a:lstStyle/>
          <a:p>
            <a:pPr lvl="0" rtl="0">
              <a:spcBef>
                <a:spcPts val="0"/>
              </a:spcBef>
              <a:buNone/>
            </a:pPr>
            <a:r>
              <a:rPr lang="en" b="1"/>
              <a:t>Obj:  (Standard 8.6.3, RH 6.8.4)  </a:t>
            </a:r>
            <a:r>
              <a:rPr lang="en" b="1">
                <a:solidFill>
                  <a:schemeClr val="dk1"/>
                </a:solidFill>
              </a:rPr>
              <a:t>Identify and describe different types of immigration.</a:t>
            </a:r>
          </a:p>
          <a:p>
            <a:pPr lvl="0" rtl="0">
              <a:spcBef>
                <a:spcPts val="0"/>
              </a:spcBef>
              <a:buNone/>
            </a:pPr>
            <a:endParaRPr b="1"/>
          </a:p>
        </p:txBody>
      </p:sp>
      <p:sp>
        <p:nvSpPr>
          <p:cNvPr id="46" name="Shape 46"/>
          <p:cNvSpPr txBox="1"/>
          <p:nvPr/>
        </p:nvSpPr>
        <p:spPr>
          <a:xfrm>
            <a:off x="8349050" y="-43075"/>
            <a:ext cx="861900" cy="3936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8/16/16</a:t>
            </a: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www.corestandards.org/ELA-Literacy/RH/11-12/4/"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ctrTitle"/>
          </p:nvPr>
        </p:nvSpPr>
        <p:spPr>
          <a:xfrm>
            <a:off x="457200" y="563759"/>
            <a:ext cx="8229600" cy="3009600"/>
          </a:xfrm>
          <a:prstGeom prst="rect">
            <a:avLst/>
          </a:prstGeom>
        </p:spPr>
        <p:txBody>
          <a:bodyPr lIns="91425" tIns="91425" rIns="91425" bIns="91425" anchor="t" anchorCtr="0">
            <a:noAutofit/>
          </a:bodyPr>
          <a:lstStyle/>
          <a:p>
            <a:pPr lvl="0" algn="ctr">
              <a:spcBef>
                <a:spcPts val="0"/>
              </a:spcBef>
              <a:buClr>
                <a:schemeClr val="dk1"/>
              </a:buClr>
              <a:buSzPct val="36666"/>
              <a:buFont typeface="Arial"/>
              <a:buNone/>
            </a:pPr>
            <a:r>
              <a:rPr lang="en" sz="3000">
                <a:solidFill>
                  <a:srgbClr val="9900FF"/>
                </a:solidFill>
              </a:rPr>
              <a:t>Come in Quietly</a:t>
            </a:r>
          </a:p>
          <a:p>
            <a:pPr lvl="0">
              <a:spcBef>
                <a:spcPts val="0"/>
              </a:spcBef>
              <a:buClr>
                <a:schemeClr val="dk1"/>
              </a:buClr>
              <a:buSzPct val="36666"/>
              <a:buFont typeface="Arial"/>
              <a:buNone/>
            </a:pPr>
            <a:r>
              <a:rPr lang="en" sz="3000"/>
              <a:t>Take out your whiteboard &amp; pen.</a:t>
            </a:r>
          </a:p>
          <a:p>
            <a:pPr lvl="0">
              <a:spcBef>
                <a:spcPts val="0"/>
              </a:spcBef>
              <a:buClr>
                <a:schemeClr val="dk1"/>
              </a:buClr>
              <a:buSzPct val="36666"/>
              <a:buFont typeface="Arial"/>
              <a:buNone/>
            </a:pPr>
            <a:r>
              <a:rPr lang="en" sz="3000"/>
              <a:t>Take out a piece of paper, pen or pencil.</a:t>
            </a:r>
          </a:p>
          <a:p>
            <a:pPr lvl="0">
              <a:spcBef>
                <a:spcPts val="0"/>
              </a:spcBef>
              <a:buClr>
                <a:schemeClr val="dk1"/>
              </a:buClr>
              <a:buSzPct val="36666"/>
              <a:buFont typeface="Arial"/>
              <a:buNone/>
            </a:pPr>
            <a:r>
              <a:rPr lang="en" sz="3000"/>
              <a:t>Have your chromebook ready to use but do not open yet.</a:t>
            </a:r>
          </a:p>
        </p:txBody>
      </p:sp>
      <p:sp>
        <p:nvSpPr>
          <p:cNvPr id="80" name="Shape 80"/>
          <p:cNvSpPr txBox="1">
            <a:spLocks noGrp="1"/>
          </p:cNvSpPr>
          <p:nvPr>
            <p:ph type="subTitle" idx="1"/>
          </p:nvPr>
        </p:nvSpPr>
        <p:spPr>
          <a:xfrm>
            <a:off x="457200" y="3716392"/>
            <a:ext cx="8229600" cy="1232700"/>
          </a:xfrm>
          <a:prstGeom prst="rect">
            <a:avLst/>
          </a:prstGeom>
        </p:spPr>
        <p:txBody>
          <a:bodyPr lIns="91425" tIns="91425" rIns="91425" bIns="91425" anchor="t" anchorCtr="0">
            <a:noAutofit/>
          </a:bodyPr>
          <a:lstStyle/>
          <a:p>
            <a:pPr lvl="0">
              <a:spcBef>
                <a:spcPts val="0"/>
              </a:spcBef>
              <a:buNone/>
            </a:pPr>
            <a:r>
              <a:rPr lang="en">
                <a:solidFill>
                  <a:srgbClr val="B7B7B7"/>
                </a:solidFill>
              </a:rPr>
              <a:t>Immigration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457200" y="581584"/>
            <a:ext cx="8229600" cy="3009600"/>
          </a:xfrm>
          <a:prstGeom prst="rect">
            <a:avLst/>
          </a:prstGeom>
        </p:spPr>
        <p:txBody>
          <a:bodyPr lIns="91425" tIns="91425" rIns="91425" bIns="91425" anchor="t" anchorCtr="0">
            <a:noAutofit/>
          </a:bodyPr>
          <a:lstStyle/>
          <a:p>
            <a:pPr lvl="0" algn="ctr">
              <a:spcBef>
                <a:spcPts val="0"/>
              </a:spcBef>
              <a:buNone/>
            </a:pPr>
            <a:r>
              <a:rPr lang="en" sz="4800"/>
              <a:t>Immigration!  What is it and why do it?</a:t>
            </a:r>
          </a:p>
        </p:txBody>
      </p:sp>
      <p:sp>
        <p:nvSpPr>
          <p:cNvPr id="86" name="Shape 86"/>
          <p:cNvSpPr txBox="1">
            <a:spLocks noGrp="1"/>
          </p:cNvSpPr>
          <p:nvPr>
            <p:ph type="subTitle" idx="1"/>
          </p:nvPr>
        </p:nvSpPr>
        <p:spPr>
          <a:xfrm>
            <a:off x="348125" y="2489475"/>
            <a:ext cx="4804200" cy="1232699"/>
          </a:xfrm>
          <a:prstGeom prst="rect">
            <a:avLst/>
          </a:prstGeom>
        </p:spPr>
        <p:txBody>
          <a:bodyPr lIns="91425" tIns="91425" rIns="91425" bIns="91425" anchor="t" anchorCtr="0">
            <a:noAutofit/>
          </a:bodyPr>
          <a:lstStyle/>
          <a:p>
            <a:pPr lvl="0">
              <a:spcBef>
                <a:spcPts val="0"/>
              </a:spcBef>
              <a:buNone/>
            </a:pPr>
            <a:r>
              <a:rPr lang="en" sz="1800" b="1">
                <a:solidFill>
                  <a:srgbClr val="000000"/>
                </a:solidFill>
              </a:rPr>
              <a:t>Obj:  Identify and describe different types of immigration.</a:t>
            </a:r>
          </a:p>
        </p:txBody>
      </p:sp>
      <p:pic>
        <p:nvPicPr>
          <p:cNvPr id="87" name="Shape 87"/>
          <p:cNvPicPr preferRelativeResize="0"/>
          <p:nvPr/>
        </p:nvPicPr>
        <p:blipFill>
          <a:blip r:embed="rId3">
            <a:alphaModFix/>
          </a:blip>
          <a:stretch>
            <a:fillRect/>
          </a:stretch>
        </p:blipFill>
        <p:spPr>
          <a:xfrm>
            <a:off x="505925" y="1388625"/>
            <a:ext cx="2359749" cy="1065950"/>
          </a:xfrm>
          <a:prstGeom prst="rect">
            <a:avLst/>
          </a:prstGeom>
          <a:noFill/>
          <a:ln>
            <a:noFill/>
          </a:ln>
        </p:spPr>
      </p:pic>
      <p:pic>
        <p:nvPicPr>
          <p:cNvPr id="88" name="Shape 88"/>
          <p:cNvPicPr preferRelativeResize="0"/>
          <p:nvPr/>
        </p:nvPicPr>
        <p:blipFill>
          <a:blip r:embed="rId4">
            <a:alphaModFix/>
          </a:blip>
          <a:stretch>
            <a:fillRect/>
          </a:stretch>
        </p:blipFill>
        <p:spPr>
          <a:xfrm>
            <a:off x="6309800" y="1358100"/>
            <a:ext cx="2003563" cy="1126999"/>
          </a:xfrm>
          <a:prstGeom prst="rect">
            <a:avLst/>
          </a:prstGeom>
          <a:noFill/>
          <a:ln>
            <a:noFill/>
          </a:ln>
        </p:spPr>
      </p:pic>
      <p:sp>
        <p:nvSpPr>
          <p:cNvPr id="89" name="Shape 89"/>
          <p:cNvSpPr txBox="1"/>
          <p:nvPr/>
        </p:nvSpPr>
        <p:spPr>
          <a:xfrm>
            <a:off x="156000" y="3757075"/>
            <a:ext cx="8832000" cy="530699"/>
          </a:xfrm>
          <a:prstGeom prst="rect">
            <a:avLst/>
          </a:prstGeom>
          <a:noFill/>
          <a:ln>
            <a:noFill/>
          </a:ln>
        </p:spPr>
        <p:txBody>
          <a:bodyPr lIns="91425" tIns="91425" rIns="91425" bIns="91425" anchor="t" anchorCtr="0">
            <a:noAutofit/>
          </a:bodyPr>
          <a:lstStyle/>
          <a:p>
            <a:pPr lvl="0">
              <a:spcBef>
                <a:spcPts val="0"/>
              </a:spcBef>
              <a:buNone/>
            </a:pPr>
            <a:r>
              <a:rPr lang="en" sz="1200" b="1"/>
              <a:t>Standard 8.6.3:  List the reasons for the wave of immigration from Northern Europe to the United States and describe the growth in the number, size, and spatial arrangements of cities (e.g., Irish immigrants and the Great Irish Famine.)</a:t>
            </a:r>
          </a:p>
        </p:txBody>
      </p:sp>
      <p:sp>
        <p:nvSpPr>
          <p:cNvPr id="90" name="Shape 90"/>
          <p:cNvSpPr txBox="1"/>
          <p:nvPr/>
        </p:nvSpPr>
        <p:spPr>
          <a:xfrm>
            <a:off x="7964125" y="412950"/>
            <a:ext cx="1120800" cy="306900"/>
          </a:xfrm>
          <a:prstGeom prst="rect">
            <a:avLst/>
          </a:prstGeom>
          <a:noFill/>
          <a:ln>
            <a:noFill/>
          </a:ln>
        </p:spPr>
        <p:txBody>
          <a:bodyPr lIns="91425" tIns="91425" rIns="91425" bIns="91425" anchor="t" anchorCtr="0">
            <a:noAutofit/>
          </a:bodyPr>
          <a:lstStyle/>
          <a:p>
            <a:pPr lvl="0">
              <a:spcBef>
                <a:spcPts val="0"/>
              </a:spcBef>
              <a:buNone/>
            </a:pPr>
            <a:r>
              <a:rPr lang="en" b="1"/>
              <a:t>Objective</a:t>
            </a:r>
          </a:p>
        </p:txBody>
      </p:sp>
      <p:sp>
        <p:nvSpPr>
          <p:cNvPr id="91" name="Shape 91"/>
          <p:cNvSpPr txBox="1"/>
          <p:nvPr/>
        </p:nvSpPr>
        <p:spPr>
          <a:xfrm>
            <a:off x="5230825" y="2454575"/>
            <a:ext cx="3810600" cy="1127099"/>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200" b="1">
                <a:solidFill>
                  <a:schemeClr val="dk1"/>
                </a:solidFill>
              </a:rPr>
              <a:t>Learning Targets:</a:t>
            </a:r>
          </a:p>
          <a:p>
            <a:pPr lvl="0" rtl="0">
              <a:lnSpc>
                <a:spcPct val="115000"/>
              </a:lnSpc>
              <a:spcBef>
                <a:spcPts val="0"/>
              </a:spcBef>
              <a:buClr>
                <a:schemeClr val="dk1"/>
              </a:buClr>
              <a:buSzPct val="91666"/>
              <a:buFont typeface="Arial"/>
              <a:buNone/>
            </a:pPr>
            <a:r>
              <a:rPr lang="en" sz="1200" b="1">
                <a:solidFill>
                  <a:schemeClr val="dk1"/>
                </a:solidFill>
              </a:rPr>
              <a:t>1. I will be able to identify and explain the difference between an immigrant, emigrant, and migrant. </a:t>
            </a:r>
          </a:p>
        </p:txBody>
      </p:sp>
      <p:sp>
        <p:nvSpPr>
          <p:cNvPr id="92" name="Shape 92"/>
          <p:cNvSpPr txBox="1"/>
          <p:nvPr/>
        </p:nvSpPr>
        <p:spPr>
          <a:xfrm>
            <a:off x="201300" y="4209800"/>
            <a:ext cx="8741400" cy="667799"/>
          </a:xfrm>
          <a:prstGeom prst="rect">
            <a:avLst/>
          </a:prstGeom>
          <a:noFill/>
          <a:ln>
            <a:noFill/>
          </a:ln>
        </p:spPr>
        <p:txBody>
          <a:bodyPr lIns="91425" tIns="91425" rIns="91425" bIns="91425" anchor="ctr" anchorCtr="0">
            <a:noAutofit/>
          </a:bodyPr>
          <a:lstStyle/>
          <a:p>
            <a:pPr lvl="0" rtl="0">
              <a:spcBef>
                <a:spcPts val="600"/>
              </a:spcBef>
              <a:buNone/>
            </a:pPr>
            <a:r>
              <a:rPr lang="en" sz="1200" b="1">
                <a:hlinkClick r:id="rId5"/>
              </a:rPr>
              <a:t>CCSS.ELA-LITERACY.RH.6-8.4:</a:t>
            </a:r>
            <a:r>
              <a:rPr lang="en" sz="1200" b="1"/>
              <a:t>Determine the meaning of words and phrases as they are used in a text, including vocabulary specific to domains related to history/social studies.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a:spcBef>
                <a:spcPts val="0"/>
              </a:spcBef>
              <a:buNone/>
            </a:pPr>
            <a:r>
              <a:rPr lang="en"/>
              <a:t>Prior Knowledge</a:t>
            </a:r>
          </a:p>
        </p:txBody>
      </p:sp>
      <p:sp>
        <p:nvSpPr>
          <p:cNvPr id="98" name="Shape 98"/>
          <p:cNvSpPr txBox="1">
            <a:spLocks noGrp="1"/>
          </p:cNvSpPr>
          <p:nvPr>
            <p:ph type="body" idx="1"/>
          </p:nvPr>
        </p:nvSpPr>
        <p:spPr>
          <a:xfrm>
            <a:off x="333350" y="1063375"/>
            <a:ext cx="8481599" cy="3725699"/>
          </a:xfrm>
          <a:prstGeom prst="rect">
            <a:avLst/>
          </a:prstGeom>
        </p:spPr>
        <p:txBody>
          <a:bodyPr lIns="91425" tIns="91425" rIns="91425" bIns="91425" anchor="t" anchorCtr="0">
            <a:noAutofit/>
          </a:bodyPr>
          <a:lstStyle/>
          <a:p>
            <a:pPr lvl="0">
              <a:spcBef>
                <a:spcPts val="0"/>
              </a:spcBef>
              <a:buNone/>
            </a:pPr>
            <a:r>
              <a:rPr lang="en" b="1"/>
              <a:t>What is migration?</a:t>
            </a:r>
          </a:p>
          <a:p>
            <a:pPr marL="457200" lvl="0" indent="0">
              <a:spcBef>
                <a:spcPts val="0"/>
              </a:spcBef>
              <a:buNone/>
            </a:pPr>
            <a:r>
              <a:rPr lang="en" sz="1800" b="1"/>
              <a:t>A common activity that involves the </a:t>
            </a:r>
            <a:r>
              <a:rPr lang="en" sz="1800" b="1">
                <a:solidFill>
                  <a:srgbClr val="FF0000"/>
                </a:solidFill>
              </a:rPr>
              <a:t>movement of individuals from one place to another.</a:t>
            </a:r>
          </a:p>
          <a:p>
            <a:pPr lvl="0">
              <a:spcBef>
                <a:spcPts val="0"/>
              </a:spcBef>
              <a:buNone/>
            </a:pPr>
            <a:r>
              <a:rPr lang="en" b="1">
                <a:solidFill>
                  <a:srgbClr val="000000"/>
                </a:solidFill>
              </a:rPr>
              <a:t>What are two subcategories of migration?</a:t>
            </a:r>
          </a:p>
          <a:p>
            <a:pPr lvl="0" indent="387350">
              <a:spcBef>
                <a:spcPts val="0"/>
              </a:spcBef>
              <a:buClr>
                <a:schemeClr val="dk1"/>
              </a:buClr>
              <a:buSzPct val="61111"/>
              <a:buFont typeface="Arial"/>
              <a:buNone/>
            </a:pPr>
            <a:r>
              <a:rPr lang="en" sz="1800" b="1">
                <a:solidFill>
                  <a:srgbClr val="FF0000"/>
                </a:solidFill>
              </a:rPr>
              <a:t>Immigration and Emigration</a:t>
            </a:r>
          </a:p>
        </p:txBody>
      </p:sp>
      <p:sp>
        <p:nvSpPr>
          <p:cNvPr id="99" name="Shape 99"/>
          <p:cNvSpPr txBox="1"/>
          <p:nvPr/>
        </p:nvSpPr>
        <p:spPr>
          <a:xfrm>
            <a:off x="7326650" y="365750"/>
            <a:ext cx="1722899" cy="350400"/>
          </a:xfrm>
          <a:prstGeom prst="rect">
            <a:avLst/>
          </a:prstGeom>
          <a:noFill/>
          <a:ln>
            <a:noFill/>
          </a:ln>
        </p:spPr>
        <p:txBody>
          <a:bodyPr lIns="91425" tIns="91425" rIns="91425" bIns="91425" anchor="t" anchorCtr="0">
            <a:noAutofit/>
          </a:bodyPr>
          <a:lstStyle/>
          <a:p>
            <a:pPr lvl="0" rtl="0">
              <a:spcBef>
                <a:spcPts val="0"/>
              </a:spcBef>
              <a:buNone/>
            </a:pPr>
            <a:r>
              <a:rPr lang="en" b="1"/>
              <a:t>Prior Knowledge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
                                            <p:txEl>
                                              <p:pRg st="0" end="0"/>
                                            </p:txEl>
                                          </p:spTgt>
                                        </p:tgtEl>
                                        <p:attrNameLst>
                                          <p:attrName>style.visibility</p:attrName>
                                        </p:attrNameLst>
                                      </p:cBhvr>
                                      <p:to>
                                        <p:strVal val="visible"/>
                                      </p:to>
                                    </p:set>
                                    <p:animEffect transition="in" filter="fade">
                                      <p:cBhvr>
                                        <p:cTn id="7" dur="1000"/>
                                        <p:tgtEl>
                                          <p:spTgt spid="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
                                            <p:txEl>
                                              <p:pRg st="1" end="1"/>
                                            </p:txEl>
                                          </p:spTgt>
                                        </p:tgtEl>
                                        <p:attrNameLst>
                                          <p:attrName>style.visibility</p:attrName>
                                        </p:attrNameLst>
                                      </p:cBhvr>
                                      <p:to>
                                        <p:strVal val="visible"/>
                                      </p:to>
                                    </p:set>
                                    <p:animEffect transition="in" filter="fade">
                                      <p:cBhvr>
                                        <p:cTn id="12" dur="1000"/>
                                        <p:tgtEl>
                                          <p:spTgt spid="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8">
                                            <p:txEl>
                                              <p:pRg st="2" end="2"/>
                                            </p:txEl>
                                          </p:spTgt>
                                        </p:tgtEl>
                                        <p:attrNameLst>
                                          <p:attrName>style.visibility</p:attrName>
                                        </p:attrNameLst>
                                      </p:cBhvr>
                                      <p:to>
                                        <p:strVal val="visible"/>
                                      </p:to>
                                    </p:set>
                                    <p:animEffect transition="in" filter="fade">
                                      <p:cBhvr>
                                        <p:cTn id="17" dur="1000"/>
                                        <p:tgtEl>
                                          <p:spTgt spid="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8">
                                            <p:txEl>
                                              <p:pRg st="3" end="3"/>
                                            </p:txEl>
                                          </p:spTgt>
                                        </p:tgtEl>
                                        <p:attrNameLst>
                                          <p:attrName>style.visibility</p:attrName>
                                        </p:attrNameLst>
                                      </p:cBhvr>
                                      <p:to>
                                        <p:strVal val="visible"/>
                                      </p:to>
                                    </p:set>
                                    <p:animEffect transition="in" filter="fade">
                                      <p:cBhvr>
                                        <p:cTn id="22" dur="1000"/>
                                        <p:tgtEl>
                                          <p:spTgt spid="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a:spcBef>
                <a:spcPts val="0"/>
              </a:spcBef>
              <a:buNone/>
            </a:pPr>
            <a:r>
              <a:rPr lang="en"/>
              <a:t>Definitions</a:t>
            </a:r>
          </a:p>
        </p:txBody>
      </p:sp>
      <p:sp>
        <p:nvSpPr>
          <p:cNvPr id="105" name="Shape 105"/>
          <p:cNvSpPr txBox="1">
            <a:spLocks noGrp="1"/>
          </p:cNvSpPr>
          <p:nvPr>
            <p:ph type="body" idx="1"/>
          </p:nvPr>
        </p:nvSpPr>
        <p:spPr>
          <a:xfrm>
            <a:off x="457200" y="1347350"/>
            <a:ext cx="6285600" cy="3427800"/>
          </a:xfrm>
          <a:prstGeom prst="rect">
            <a:avLst/>
          </a:prstGeom>
        </p:spPr>
        <p:txBody>
          <a:bodyPr lIns="91425" tIns="91425" rIns="91425" bIns="91425" anchor="t" anchorCtr="0">
            <a:noAutofit/>
          </a:bodyPr>
          <a:lstStyle/>
          <a:p>
            <a:pPr lvl="0" rtl="0">
              <a:spcBef>
                <a:spcPts val="0"/>
              </a:spcBef>
              <a:buNone/>
            </a:pPr>
            <a:r>
              <a:rPr lang="en" sz="2400" b="1">
                <a:solidFill>
                  <a:srgbClr val="FF0000"/>
                </a:solidFill>
              </a:rPr>
              <a:t>Migrant</a:t>
            </a:r>
            <a:r>
              <a:rPr lang="en" sz="2400" b="1"/>
              <a:t> - a person who </a:t>
            </a:r>
            <a:r>
              <a:rPr lang="en" sz="2400" b="1">
                <a:solidFill>
                  <a:srgbClr val="FF0000"/>
                </a:solidFill>
              </a:rPr>
              <a:t>moves</a:t>
            </a:r>
            <a:r>
              <a:rPr lang="en" sz="2400" b="1"/>
              <a:t> from one place to another usually </a:t>
            </a:r>
            <a:r>
              <a:rPr lang="en" sz="2400" b="1">
                <a:solidFill>
                  <a:srgbClr val="FF0000"/>
                </a:solidFill>
              </a:rPr>
              <a:t>seasonally</a:t>
            </a:r>
            <a:r>
              <a:rPr lang="en" sz="2400" b="1"/>
              <a:t>.</a:t>
            </a:r>
          </a:p>
          <a:p>
            <a:pPr lvl="0" rtl="0">
              <a:spcBef>
                <a:spcPts val="0"/>
              </a:spcBef>
              <a:buNone/>
            </a:pPr>
            <a:r>
              <a:rPr lang="en" sz="2400" b="1">
                <a:solidFill>
                  <a:srgbClr val="FF0000"/>
                </a:solidFill>
              </a:rPr>
              <a:t>Emigrant</a:t>
            </a:r>
            <a:r>
              <a:rPr lang="en" sz="2400" b="1"/>
              <a:t> - a person who </a:t>
            </a:r>
            <a:r>
              <a:rPr lang="en" sz="2400" b="1">
                <a:solidFill>
                  <a:srgbClr val="FF0000"/>
                </a:solidFill>
              </a:rPr>
              <a:t>leaves (exits)</a:t>
            </a:r>
            <a:r>
              <a:rPr lang="en" sz="2400" b="1"/>
              <a:t> their own country in order to settle </a:t>
            </a:r>
            <a:r>
              <a:rPr lang="en" sz="2400" b="1">
                <a:solidFill>
                  <a:srgbClr val="FF0000"/>
                </a:solidFill>
              </a:rPr>
              <a:t>permanently</a:t>
            </a:r>
            <a:r>
              <a:rPr lang="en" sz="2400" b="1"/>
              <a:t> in another country.</a:t>
            </a:r>
          </a:p>
          <a:p>
            <a:pPr lvl="0">
              <a:spcBef>
                <a:spcPts val="0"/>
              </a:spcBef>
              <a:buNone/>
            </a:pPr>
            <a:r>
              <a:rPr lang="en" sz="2400" b="1">
                <a:solidFill>
                  <a:srgbClr val="FF0000"/>
                </a:solidFill>
              </a:rPr>
              <a:t>Immigrant </a:t>
            </a:r>
            <a:r>
              <a:rPr lang="en" sz="2400" b="1"/>
              <a:t>- a person who </a:t>
            </a:r>
            <a:r>
              <a:rPr lang="en" sz="2400" b="1">
                <a:solidFill>
                  <a:srgbClr val="FF0000"/>
                </a:solidFill>
              </a:rPr>
              <a:t>comes into</a:t>
            </a:r>
            <a:r>
              <a:rPr lang="en" sz="2400" b="1">
                <a:solidFill>
                  <a:srgbClr val="000000"/>
                </a:solidFill>
              </a:rPr>
              <a:t> a new country to live</a:t>
            </a:r>
            <a:r>
              <a:rPr lang="en" sz="2400" b="1"/>
              <a:t> </a:t>
            </a:r>
            <a:r>
              <a:rPr lang="en" sz="2400" b="1">
                <a:solidFill>
                  <a:srgbClr val="FF0000"/>
                </a:solidFill>
              </a:rPr>
              <a:t>permanently</a:t>
            </a:r>
            <a:r>
              <a:rPr lang="en" sz="2400" b="1"/>
              <a:t>.</a:t>
            </a:r>
          </a:p>
        </p:txBody>
      </p:sp>
      <p:pic>
        <p:nvPicPr>
          <p:cNvPr id="106" name="Shape 106"/>
          <p:cNvPicPr preferRelativeResize="0"/>
          <p:nvPr/>
        </p:nvPicPr>
        <p:blipFill>
          <a:blip r:embed="rId3">
            <a:alphaModFix/>
          </a:blip>
          <a:stretch>
            <a:fillRect/>
          </a:stretch>
        </p:blipFill>
        <p:spPr>
          <a:xfrm>
            <a:off x="7096467" y="1200150"/>
            <a:ext cx="1518933" cy="1139200"/>
          </a:xfrm>
          <a:prstGeom prst="rect">
            <a:avLst/>
          </a:prstGeom>
          <a:noFill/>
          <a:ln>
            <a:noFill/>
          </a:ln>
        </p:spPr>
      </p:pic>
      <p:pic>
        <p:nvPicPr>
          <p:cNvPr id="107" name="Shape 107"/>
          <p:cNvPicPr preferRelativeResize="0"/>
          <p:nvPr/>
        </p:nvPicPr>
        <p:blipFill>
          <a:blip r:embed="rId4">
            <a:alphaModFix/>
          </a:blip>
          <a:stretch>
            <a:fillRect/>
          </a:stretch>
        </p:blipFill>
        <p:spPr>
          <a:xfrm>
            <a:off x="7014800" y="2476125"/>
            <a:ext cx="1829153" cy="1104649"/>
          </a:xfrm>
          <a:prstGeom prst="rect">
            <a:avLst/>
          </a:prstGeom>
          <a:noFill/>
          <a:ln>
            <a:noFill/>
          </a:ln>
        </p:spPr>
      </p:pic>
      <p:pic>
        <p:nvPicPr>
          <p:cNvPr id="108" name="Shape 108"/>
          <p:cNvPicPr preferRelativeResize="0"/>
          <p:nvPr/>
        </p:nvPicPr>
        <p:blipFill>
          <a:blip r:embed="rId5">
            <a:alphaModFix/>
          </a:blip>
          <a:stretch>
            <a:fillRect/>
          </a:stretch>
        </p:blipFill>
        <p:spPr>
          <a:xfrm>
            <a:off x="6867937" y="3786650"/>
            <a:ext cx="1976004" cy="1104649"/>
          </a:xfrm>
          <a:prstGeom prst="rect">
            <a:avLst/>
          </a:prstGeom>
          <a:noFill/>
          <a:ln>
            <a:noFill/>
          </a:ln>
        </p:spPr>
      </p:pic>
      <p:sp>
        <p:nvSpPr>
          <p:cNvPr id="109" name="Shape 109"/>
          <p:cNvSpPr txBox="1"/>
          <p:nvPr/>
        </p:nvSpPr>
        <p:spPr>
          <a:xfrm>
            <a:off x="7882100" y="365750"/>
            <a:ext cx="1167300" cy="283200"/>
          </a:xfrm>
          <a:prstGeom prst="rect">
            <a:avLst/>
          </a:prstGeom>
          <a:noFill/>
          <a:ln>
            <a:noFill/>
          </a:ln>
        </p:spPr>
        <p:txBody>
          <a:bodyPr lIns="91425" tIns="91425" rIns="91425" bIns="91425" anchor="t" anchorCtr="0">
            <a:noAutofit/>
          </a:bodyPr>
          <a:lstStyle/>
          <a:p>
            <a:pPr lvl="0">
              <a:spcBef>
                <a:spcPts val="0"/>
              </a:spcBef>
              <a:buNone/>
            </a:pPr>
            <a:r>
              <a:rPr lang="en" b="1"/>
              <a:t>Concept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
                                            <p:txEl>
                                              <p:pRg st="1" end="1"/>
                                            </p:txEl>
                                          </p:spTgt>
                                        </p:tgtEl>
                                        <p:attrNameLst>
                                          <p:attrName>style.visibility</p:attrName>
                                        </p:attrNameLst>
                                      </p:cBhvr>
                                      <p:to>
                                        <p:strVal val="visible"/>
                                      </p:to>
                                    </p:set>
                                    <p:animEffect transition="in" filter="fade">
                                      <p:cBhvr>
                                        <p:cTn id="12" dur="1000"/>
                                        <p:tgtEl>
                                          <p:spTgt spid="1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
                                            <p:txEl>
                                              <p:pRg st="2" end="2"/>
                                            </p:txEl>
                                          </p:spTgt>
                                        </p:tgtEl>
                                        <p:attrNameLst>
                                          <p:attrName>style.visibility</p:attrName>
                                        </p:attrNameLst>
                                      </p:cBhvr>
                                      <p:to>
                                        <p:strVal val="visible"/>
                                      </p:to>
                                    </p:set>
                                    <p:animEffect transition="in" filter="fade">
                                      <p:cBhvr>
                                        <p:cTn id="17" dur="1000"/>
                                        <p:tgtEl>
                                          <p:spTgt spid="1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a:t>Skill</a:t>
            </a:r>
          </a:p>
        </p:txBody>
      </p:sp>
      <p:sp>
        <p:nvSpPr>
          <p:cNvPr id="115" name="Shape 115"/>
          <p:cNvSpPr txBox="1">
            <a:spLocks noGrp="1"/>
          </p:cNvSpPr>
          <p:nvPr>
            <p:ph type="body" idx="1"/>
          </p:nvPr>
        </p:nvSpPr>
        <p:spPr>
          <a:xfrm>
            <a:off x="264250" y="997300"/>
            <a:ext cx="3812700" cy="3436799"/>
          </a:xfrm>
          <a:prstGeom prst="rect">
            <a:avLst/>
          </a:prstGeom>
        </p:spPr>
        <p:txBody>
          <a:bodyPr lIns="91425" tIns="91425" rIns="91425" bIns="91425" anchor="t" anchorCtr="0">
            <a:noAutofit/>
          </a:bodyPr>
          <a:lstStyle/>
          <a:p>
            <a:pPr lvl="0" rtl="0">
              <a:spcBef>
                <a:spcPts val="0"/>
              </a:spcBef>
              <a:buNone/>
            </a:pPr>
            <a:r>
              <a:rPr lang="en" sz="1800" b="1">
                <a:solidFill>
                  <a:srgbClr val="FF0000"/>
                </a:solidFill>
              </a:rPr>
              <a:t>Definitions:</a:t>
            </a:r>
          </a:p>
          <a:p>
            <a:pPr lvl="0" rtl="0">
              <a:spcBef>
                <a:spcPts val="0"/>
              </a:spcBef>
              <a:buNone/>
            </a:pPr>
            <a:r>
              <a:rPr lang="en" sz="1800" b="1">
                <a:solidFill>
                  <a:srgbClr val="FF0000"/>
                </a:solidFill>
              </a:rPr>
              <a:t>Migrant</a:t>
            </a:r>
            <a:r>
              <a:rPr lang="en" sz="1800" b="1"/>
              <a:t> - a person who </a:t>
            </a:r>
            <a:r>
              <a:rPr lang="en" sz="1800" b="1">
                <a:solidFill>
                  <a:srgbClr val="FF0000"/>
                </a:solidFill>
              </a:rPr>
              <a:t>moves</a:t>
            </a:r>
            <a:r>
              <a:rPr lang="en" sz="1800" b="1"/>
              <a:t> from one place to another usually </a:t>
            </a:r>
            <a:r>
              <a:rPr lang="en" sz="1800" b="1">
                <a:solidFill>
                  <a:srgbClr val="FF0000"/>
                </a:solidFill>
              </a:rPr>
              <a:t>seasonally</a:t>
            </a:r>
            <a:r>
              <a:rPr lang="en" sz="1800" b="1"/>
              <a:t>.</a:t>
            </a:r>
          </a:p>
          <a:p>
            <a:pPr lvl="0" rtl="0">
              <a:spcBef>
                <a:spcPts val="0"/>
              </a:spcBef>
              <a:buNone/>
            </a:pPr>
            <a:r>
              <a:rPr lang="en" sz="1800" b="1">
                <a:solidFill>
                  <a:srgbClr val="FF0000"/>
                </a:solidFill>
              </a:rPr>
              <a:t>Emigrant</a:t>
            </a:r>
            <a:r>
              <a:rPr lang="en" sz="1800" b="1"/>
              <a:t> - a person who </a:t>
            </a:r>
            <a:r>
              <a:rPr lang="en" sz="1800" b="1">
                <a:solidFill>
                  <a:srgbClr val="FF0000"/>
                </a:solidFill>
              </a:rPr>
              <a:t>leaves (exits)</a:t>
            </a:r>
            <a:r>
              <a:rPr lang="en" sz="1800" b="1"/>
              <a:t> their own country in order to settle </a:t>
            </a:r>
            <a:r>
              <a:rPr lang="en" sz="1800" b="1">
                <a:solidFill>
                  <a:srgbClr val="FF0000"/>
                </a:solidFill>
              </a:rPr>
              <a:t>permanently</a:t>
            </a:r>
            <a:r>
              <a:rPr lang="en" sz="1800" b="1"/>
              <a:t> in another country.</a:t>
            </a:r>
          </a:p>
          <a:p>
            <a:pPr lvl="0" rtl="0">
              <a:spcBef>
                <a:spcPts val="0"/>
              </a:spcBef>
              <a:buNone/>
            </a:pPr>
            <a:r>
              <a:rPr lang="en" sz="1800" b="1">
                <a:solidFill>
                  <a:srgbClr val="FF0000"/>
                </a:solidFill>
              </a:rPr>
              <a:t>Immigrant </a:t>
            </a:r>
            <a:r>
              <a:rPr lang="en" sz="1800" b="1"/>
              <a:t>- a person who </a:t>
            </a:r>
            <a:r>
              <a:rPr lang="en" sz="1800" b="1">
                <a:solidFill>
                  <a:srgbClr val="FF0000"/>
                </a:solidFill>
              </a:rPr>
              <a:t>comes into</a:t>
            </a:r>
            <a:r>
              <a:rPr lang="en" sz="1800" b="1"/>
              <a:t> a new country to live </a:t>
            </a:r>
            <a:r>
              <a:rPr lang="en" sz="1800" b="1">
                <a:solidFill>
                  <a:srgbClr val="FF0000"/>
                </a:solidFill>
              </a:rPr>
              <a:t>permanently</a:t>
            </a:r>
            <a:r>
              <a:rPr lang="en" sz="1200" b="1"/>
              <a:t>.</a:t>
            </a:r>
          </a:p>
          <a:p>
            <a:pPr lvl="0" rtl="0">
              <a:spcBef>
                <a:spcPts val="0"/>
              </a:spcBef>
              <a:buNone/>
            </a:pPr>
            <a:endParaRPr sz="1800" b="1"/>
          </a:p>
          <a:p>
            <a:pPr lvl="0" rtl="0">
              <a:spcBef>
                <a:spcPts val="0"/>
              </a:spcBef>
              <a:buNone/>
            </a:pPr>
            <a:endParaRPr sz="1800" b="1"/>
          </a:p>
        </p:txBody>
      </p:sp>
      <p:sp>
        <p:nvSpPr>
          <p:cNvPr id="116" name="Shape 116"/>
          <p:cNvSpPr txBox="1"/>
          <p:nvPr/>
        </p:nvSpPr>
        <p:spPr>
          <a:xfrm>
            <a:off x="8008100" y="365750"/>
            <a:ext cx="1041300" cy="283200"/>
          </a:xfrm>
          <a:prstGeom prst="rect">
            <a:avLst/>
          </a:prstGeom>
          <a:noFill/>
          <a:ln>
            <a:noFill/>
          </a:ln>
        </p:spPr>
        <p:txBody>
          <a:bodyPr lIns="91425" tIns="91425" rIns="91425" bIns="91425" anchor="t" anchorCtr="0">
            <a:noAutofit/>
          </a:bodyPr>
          <a:lstStyle/>
          <a:p>
            <a:pPr lvl="0" rtl="0">
              <a:spcBef>
                <a:spcPts val="0"/>
              </a:spcBef>
              <a:buNone/>
            </a:pPr>
            <a:r>
              <a:rPr lang="en" b="1"/>
              <a:t>I Do</a:t>
            </a:r>
          </a:p>
        </p:txBody>
      </p:sp>
      <p:sp>
        <p:nvSpPr>
          <p:cNvPr id="117" name="Shape 117"/>
          <p:cNvSpPr txBox="1"/>
          <p:nvPr/>
        </p:nvSpPr>
        <p:spPr>
          <a:xfrm>
            <a:off x="73500" y="4510300"/>
            <a:ext cx="8997000" cy="545699"/>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a:spcBef>
                <a:spcPts val="0"/>
              </a:spcBef>
              <a:buNone/>
            </a:pPr>
            <a:r>
              <a:rPr lang="en" sz="1600" b="1"/>
              <a:t>“This </a:t>
            </a:r>
            <a:r>
              <a:rPr lang="en" sz="1600" b="1">
                <a:solidFill>
                  <a:srgbClr val="1155CC"/>
                </a:solidFill>
              </a:rPr>
              <a:t>is</a:t>
            </a:r>
            <a:r>
              <a:rPr lang="en" sz="1600" b="1">
                <a:solidFill>
                  <a:srgbClr val="980000"/>
                </a:solidFill>
              </a:rPr>
              <a:t> or </a:t>
            </a:r>
            <a:r>
              <a:rPr lang="en" sz="1600" b="1">
                <a:solidFill>
                  <a:schemeClr val="accent6"/>
                </a:solidFill>
              </a:rPr>
              <a:t>is not </a:t>
            </a:r>
            <a:r>
              <a:rPr lang="en" sz="1600" b="1"/>
              <a:t>an example of a(n) ________ because _______”. </a:t>
            </a:r>
          </a:p>
        </p:txBody>
      </p:sp>
      <p:sp>
        <p:nvSpPr>
          <p:cNvPr id="118" name="Shape 118"/>
          <p:cNvSpPr txBox="1"/>
          <p:nvPr/>
        </p:nvSpPr>
        <p:spPr>
          <a:xfrm>
            <a:off x="4614200" y="2473950"/>
            <a:ext cx="3877800" cy="1657200"/>
          </a:xfrm>
          <a:prstGeom prst="rect">
            <a:avLst/>
          </a:prstGeom>
          <a:noFill/>
          <a:ln>
            <a:noFill/>
          </a:ln>
        </p:spPr>
        <p:txBody>
          <a:bodyPr lIns="91425" tIns="91425" rIns="91425" bIns="91425" anchor="ctr" anchorCtr="0">
            <a:noAutofit/>
          </a:bodyPr>
          <a:lstStyle/>
          <a:p>
            <a:pPr lvl="0" algn="ctr" rtl="0">
              <a:spcBef>
                <a:spcPts val="0"/>
              </a:spcBef>
              <a:buNone/>
            </a:pPr>
            <a:r>
              <a:rPr lang="en" sz="1800" b="1">
                <a:solidFill>
                  <a:srgbClr val="980000"/>
                </a:solidFill>
              </a:rPr>
              <a:t>This </a:t>
            </a:r>
            <a:r>
              <a:rPr lang="en" sz="1800" b="1">
                <a:solidFill>
                  <a:schemeClr val="accent6"/>
                </a:solidFill>
              </a:rPr>
              <a:t>IS NOT</a:t>
            </a:r>
            <a:r>
              <a:rPr lang="en" sz="1800" b="1">
                <a:solidFill>
                  <a:srgbClr val="980000"/>
                </a:solidFill>
              </a:rPr>
              <a:t> an example of any type of immigrant</a:t>
            </a:r>
          </a:p>
          <a:p>
            <a:pPr lvl="0" algn="ctr" rtl="0">
              <a:spcBef>
                <a:spcPts val="0"/>
              </a:spcBef>
              <a:buNone/>
            </a:pPr>
            <a:endParaRPr sz="1800" b="1">
              <a:solidFill>
                <a:srgbClr val="980000"/>
              </a:solidFill>
            </a:endParaRPr>
          </a:p>
          <a:p>
            <a:pPr lvl="0" algn="ctr">
              <a:spcBef>
                <a:spcPts val="0"/>
              </a:spcBef>
              <a:buNone/>
            </a:pPr>
            <a:r>
              <a:rPr lang="en" sz="1800" b="1">
                <a:solidFill>
                  <a:srgbClr val="980000"/>
                </a:solidFill>
              </a:rPr>
              <a:t> because they are not moving seasonally, or permanently to a new country.</a:t>
            </a:r>
          </a:p>
        </p:txBody>
      </p:sp>
      <p:sp>
        <p:nvSpPr>
          <p:cNvPr id="119" name="Shape 119"/>
          <p:cNvSpPr txBox="1"/>
          <p:nvPr/>
        </p:nvSpPr>
        <p:spPr>
          <a:xfrm>
            <a:off x="4211475" y="1414650"/>
            <a:ext cx="4780200" cy="806100"/>
          </a:xfrm>
          <a:prstGeom prst="rect">
            <a:avLst/>
          </a:prstGeom>
          <a:noFill/>
          <a:ln>
            <a:noFill/>
          </a:ln>
        </p:spPr>
        <p:txBody>
          <a:bodyPr lIns="91425" tIns="91425" rIns="91425" bIns="91425" anchor="ctr" anchorCtr="0">
            <a:noAutofit/>
          </a:bodyPr>
          <a:lstStyle/>
          <a:p>
            <a:pPr lvl="0" rtl="0">
              <a:spcBef>
                <a:spcPts val="0"/>
              </a:spcBef>
              <a:buNone/>
            </a:pPr>
            <a:r>
              <a:rPr lang="en" sz="1800" b="1">
                <a:solidFill>
                  <a:schemeClr val="dk1"/>
                </a:solidFill>
              </a:rPr>
              <a:t>A person living in Canada comes to the United States for a 2 week vacation.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a:t>Skill</a:t>
            </a:r>
          </a:p>
        </p:txBody>
      </p:sp>
      <p:sp>
        <p:nvSpPr>
          <p:cNvPr id="125" name="Shape 125"/>
          <p:cNvSpPr txBox="1">
            <a:spLocks noGrp="1"/>
          </p:cNvSpPr>
          <p:nvPr>
            <p:ph type="body" idx="1"/>
          </p:nvPr>
        </p:nvSpPr>
        <p:spPr>
          <a:xfrm>
            <a:off x="264250" y="997300"/>
            <a:ext cx="3812700" cy="3436800"/>
          </a:xfrm>
          <a:prstGeom prst="rect">
            <a:avLst/>
          </a:prstGeom>
        </p:spPr>
        <p:txBody>
          <a:bodyPr lIns="91425" tIns="91425" rIns="91425" bIns="91425" anchor="t" anchorCtr="0">
            <a:noAutofit/>
          </a:bodyPr>
          <a:lstStyle/>
          <a:p>
            <a:pPr lvl="0" rtl="0">
              <a:spcBef>
                <a:spcPts val="0"/>
              </a:spcBef>
              <a:buNone/>
            </a:pPr>
            <a:r>
              <a:rPr lang="en" sz="1800" b="1">
                <a:solidFill>
                  <a:srgbClr val="FF0000"/>
                </a:solidFill>
              </a:rPr>
              <a:t>Definitions:</a:t>
            </a:r>
          </a:p>
          <a:p>
            <a:pPr lvl="0" rtl="0">
              <a:spcBef>
                <a:spcPts val="0"/>
              </a:spcBef>
              <a:buNone/>
            </a:pPr>
            <a:r>
              <a:rPr lang="en" sz="1800" b="1">
                <a:solidFill>
                  <a:srgbClr val="FF0000"/>
                </a:solidFill>
              </a:rPr>
              <a:t>Migrant</a:t>
            </a:r>
            <a:r>
              <a:rPr lang="en" sz="1800" b="1"/>
              <a:t> - a person who </a:t>
            </a:r>
            <a:r>
              <a:rPr lang="en" sz="1800" b="1">
                <a:solidFill>
                  <a:srgbClr val="FF0000"/>
                </a:solidFill>
              </a:rPr>
              <a:t>moves</a:t>
            </a:r>
            <a:r>
              <a:rPr lang="en" sz="1800" b="1"/>
              <a:t> from one place to another usually </a:t>
            </a:r>
            <a:r>
              <a:rPr lang="en" sz="1800" b="1">
                <a:solidFill>
                  <a:srgbClr val="FF0000"/>
                </a:solidFill>
              </a:rPr>
              <a:t>seasonally</a:t>
            </a:r>
            <a:r>
              <a:rPr lang="en" sz="1800" b="1"/>
              <a:t>.</a:t>
            </a:r>
          </a:p>
          <a:p>
            <a:pPr lvl="0" rtl="0">
              <a:spcBef>
                <a:spcPts val="0"/>
              </a:spcBef>
              <a:buNone/>
            </a:pPr>
            <a:r>
              <a:rPr lang="en" sz="1800" b="1">
                <a:solidFill>
                  <a:srgbClr val="FF0000"/>
                </a:solidFill>
              </a:rPr>
              <a:t>Emigrant</a:t>
            </a:r>
            <a:r>
              <a:rPr lang="en" sz="1800" b="1"/>
              <a:t> - a person who </a:t>
            </a:r>
            <a:r>
              <a:rPr lang="en" sz="1800" b="1">
                <a:solidFill>
                  <a:srgbClr val="FF0000"/>
                </a:solidFill>
              </a:rPr>
              <a:t>leaves</a:t>
            </a:r>
            <a:r>
              <a:rPr lang="en" sz="1800" b="1"/>
              <a:t> </a:t>
            </a:r>
            <a:r>
              <a:rPr lang="en" sz="1800" b="1">
                <a:solidFill>
                  <a:srgbClr val="FF0000"/>
                </a:solidFill>
              </a:rPr>
              <a:t>(exits)</a:t>
            </a:r>
            <a:r>
              <a:rPr lang="en" sz="1800" b="1"/>
              <a:t> their own country in order to settle </a:t>
            </a:r>
            <a:r>
              <a:rPr lang="en" sz="1800" b="1">
                <a:solidFill>
                  <a:srgbClr val="FF0000"/>
                </a:solidFill>
              </a:rPr>
              <a:t>permanently</a:t>
            </a:r>
            <a:r>
              <a:rPr lang="en" sz="1800" b="1"/>
              <a:t> in another country.</a:t>
            </a:r>
          </a:p>
          <a:p>
            <a:pPr lvl="0" rtl="0">
              <a:spcBef>
                <a:spcPts val="0"/>
              </a:spcBef>
              <a:buNone/>
            </a:pPr>
            <a:r>
              <a:rPr lang="en" sz="1800" b="1">
                <a:solidFill>
                  <a:srgbClr val="FF0000"/>
                </a:solidFill>
              </a:rPr>
              <a:t>Immigrant </a:t>
            </a:r>
            <a:r>
              <a:rPr lang="en" sz="1800" b="1"/>
              <a:t>- a person who </a:t>
            </a:r>
            <a:r>
              <a:rPr lang="en" sz="1800" b="1">
                <a:solidFill>
                  <a:srgbClr val="FF0000"/>
                </a:solidFill>
              </a:rPr>
              <a:t>comes into</a:t>
            </a:r>
            <a:r>
              <a:rPr lang="en" sz="1800" b="1"/>
              <a:t> a new country to live </a:t>
            </a:r>
            <a:r>
              <a:rPr lang="en" sz="1800" b="1">
                <a:solidFill>
                  <a:srgbClr val="FF0000"/>
                </a:solidFill>
              </a:rPr>
              <a:t>permanently</a:t>
            </a:r>
            <a:r>
              <a:rPr lang="en" sz="1800" b="1"/>
              <a:t>.</a:t>
            </a:r>
          </a:p>
          <a:p>
            <a:pPr lvl="0" rtl="0">
              <a:spcBef>
                <a:spcPts val="0"/>
              </a:spcBef>
              <a:buNone/>
            </a:pPr>
            <a:endParaRPr sz="1800" b="1"/>
          </a:p>
          <a:p>
            <a:pPr lvl="0" rtl="0">
              <a:spcBef>
                <a:spcPts val="0"/>
              </a:spcBef>
              <a:buNone/>
            </a:pPr>
            <a:endParaRPr sz="1800" b="1"/>
          </a:p>
        </p:txBody>
      </p:sp>
      <p:sp>
        <p:nvSpPr>
          <p:cNvPr id="126" name="Shape 126"/>
          <p:cNvSpPr txBox="1"/>
          <p:nvPr/>
        </p:nvSpPr>
        <p:spPr>
          <a:xfrm>
            <a:off x="8008100" y="365750"/>
            <a:ext cx="1041300" cy="283200"/>
          </a:xfrm>
          <a:prstGeom prst="rect">
            <a:avLst/>
          </a:prstGeom>
          <a:noFill/>
          <a:ln>
            <a:noFill/>
          </a:ln>
        </p:spPr>
        <p:txBody>
          <a:bodyPr lIns="91425" tIns="91425" rIns="91425" bIns="91425" anchor="t" anchorCtr="0">
            <a:noAutofit/>
          </a:bodyPr>
          <a:lstStyle/>
          <a:p>
            <a:pPr lvl="0" rtl="0">
              <a:spcBef>
                <a:spcPts val="0"/>
              </a:spcBef>
              <a:buNone/>
            </a:pPr>
            <a:r>
              <a:rPr lang="en" b="1"/>
              <a:t>We Do</a:t>
            </a:r>
          </a:p>
        </p:txBody>
      </p:sp>
      <p:sp>
        <p:nvSpPr>
          <p:cNvPr id="127" name="Shape 127"/>
          <p:cNvSpPr txBox="1"/>
          <p:nvPr/>
        </p:nvSpPr>
        <p:spPr>
          <a:xfrm>
            <a:off x="73500" y="4510300"/>
            <a:ext cx="8997000" cy="5457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Clr>
                <a:schemeClr val="dk1"/>
              </a:buClr>
              <a:buSzPct val="68750"/>
              <a:buFont typeface="Arial"/>
              <a:buNone/>
            </a:pPr>
            <a:r>
              <a:rPr lang="en" sz="1600" b="1">
                <a:solidFill>
                  <a:schemeClr val="dk1"/>
                </a:solidFill>
              </a:rPr>
              <a:t>“This </a:t>
            </a:r>
            <a:r>
              <a:rPr lang="en" sz="1600" b="1">
                <a:solidFill>
                  <a:srgbClr val="1155CC"/>
                </a:solidFill>
              </a:rPr>
              <a:t>is</a:t>
            </a:r>
            <a:r>
              <a:rPr lang="en" sz="1600" b="1">
                <a:solidFill>
                  <a:srgbClr val="980000"/>
                </a:solidFill>
              </a:rPr>
              <a:t> or </a:t>
            </a:r>
            <a:r>
              <a:rPr lang="en" sz="1600" b="1">
                <a:solidFill>
                  <a:schemeClr val="accent6"/>
                </a:solidFill>
              </a:rPr>
              <a:t>is not </a:t>
            </a:r>
            <a:r>
              <a:rPr lang="en" sz="1600" b="1">
                <a:solidFill>
                  <a:schemeClr val="dk1"/>
                </a:solidFill>
              </a:rPr>
              <a:t>an example of a(n) ________ because _______”. </a:t>
            </a:r>
          </a:p>
        </p:txBody>
      </p:sp>
      <p:sp>
        <p:nvSpPr>
          <p:cNvPr id="128" name="Shape 128"/>
          <p:cNvSpPr txBox="1"/>
          <p:nvPr/>
        </p:nvSpPr>
        <p:spPr>
          <a:xfrm>
            <a:off x="4228800" y="1566062"/>
            <a:ext cx="4841700" cy="857400"/>
          </a:xfrm>
          <a:prstGeom prst="rect">
            <a:avLst/>
          </a:prstGeom>
          <a:noFill/>
          <a:ln>
            <a:noFill/>
          </a:ln>
        </p:spPr>
        <p:txBody>
          <a:bodyPr lIns="91425" tIns="91425" rIns="91425" bIns="91425" anchor="t" anchorCtr="0">
            <a:noAutofit/>
          </a:bodyPr>
          <a:lstStyle/>
          <a:p>
            <a:pPr lvl="0" rtl="0">
              <a:spcBef>
                <a:spcPts val="0"/>
              </a:spcBef>
              <a:buNone/>
            </a:pPr>
            <a:r>
              <a:rPr lang="en" sz="1800" b="1">
                <a:solidFill>
                  <a:schemeClr val="dk1"/>
                </a:solidFill>
              </a:rPr>
              <a:t>Amy waves goodbye as she leaves China to permanently live in the United States.</a:t>
            </a:r>
          </a:p>
        </p:txBody>
      </p:sp>
      <p:sp>
        <p:nvSpPr>
          <p:cNvPr id="129" name="Shape 129"/>
          <p:cNvSpPr txBox="1"/>
          <p:nvPr/>
        </p:nvSpPr>
        <p:spPr>
          <a:xfrm>
            <a:off x="4372550" y="2423475"/>
            <a:ext cx="4100400" cy="1895700"/>
          </a:xfrm>
          <a:prstGeom prst="rect">
            <a:avLst/>
          </a:prstGeom>
          <a:noFill/>
          <a:ln>
            <a:noFill/>
          </a:ln>
        </p:spPr>
        <p:txBody>
          <a:bodyPr lIns="91425" tIns="91425" rIns="91425" bIns="91425" anchor="ctr" anchorCtr="0">
            <a:noAutofit/>
          </a:bodyPr>
          <a:lstStyle/>
          <a:p>
            <a:pPr lvl="0" algn="ctr" rtl="0">
              <a:spcBef>
                <a:spcPts val="0"/>
              </a:spcBef>
              <a:buNone/>
            </a:pPr>
            <a:r>
              <a:rPr lang="en" sz="1800" b="1">
                <a:solidFill>
                  <a:srgbClr val="980000"/>
                </a:solidFill>
              </a:rPr>
              <a:t>This </a:t>
            </a:r>
            <a:r>
              <a:rPr lang="en" sz="1800" b="1">
                <a:solidFill>
                  <a:schemeClr val="accent6"/>
                </a:solidFill>
              </a:rPr>
              <a:t>IS </a:t>
            </a:r>
            <a:r>
              <a:rPr lang="en" sz="1800" b="1">
                <a:solidFill>
                  <a:srgbClr val="980000"/>
                </a:solidFill>
              </a:rPr>
              <a:t>an example of an Emigrant</a:t>
            </a:r>
          </a:p>
          <a:p>
            <a:pPr lvl="0" algn="ctr" rtl="0">
              <a:spcBef>
                <a:spcPts val="0"/>
              </a:spcBef>
              <a:buNone/>
            </a:pPr>
            <a:endParaRPr sz="1800" b="1">
              <a:solidFill>
                <a:srgbClr val="980000"/>
              </a:solidFill>
            </a:endParaRPr>
          </a:p>
          <a:p>
            <a:pPr lvl="0" algn="ctr" rtl="0">
              <a:spcBef>
                <a:spcPts val="0"/>
              </a:spcBef>
              <a:buNone/>
            </a:pPr>
            <a:r>
              <a:rPr lang="en" sz="1800" b="1">
                <a:solidFill>
                  <a:srgbClr val="980000"/>
                </a:solidFill>
              </a:rPr>
              <a:t> because Amy is leaving to live permanently in a new country.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1000"/>
                                        <p:tgtEl>
                                          <p:spTgt spid="1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
                                            <p:txEl>
                                              <p:pRg st="0" end="0"/>
                                            </p:txEl>
                                          </p:spTgt>
                                        </p:tgtEl>
                                        <p:attrNameLst>
                                          <p:attrName>style.visibility</p:attrName>
                                        </p:attrNameLst>
                                      </p:cBhvr>
                                      <p:to>
                                        <p:strVal val="visible"/>
                                      </p:to>
                                    </p:set>
                                    <p:animEffect transition="in" filter="fade">
                                      <p:cBhvr>
                                        <p:cTn id="12" dur="1000"/>
                                        <p:tgtEl>
                                          <p:spTgt spid="1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9">
                                            <p:txEl>
                                              <p:pRg st="1" end="1"/>
                                            </p:txEl>
                                          </p:spTgt>
                                        </p:tgtEl>
                                        <p:attrNameLst>
                                          <p:attrName>style.visibility</p:attrName>
                                        </p:attrNameLst>
                                      </p:cBhvr>
                                      <p:to>
                                        <p:strVal val="visible"/>
                                      </p:to>
                                    </p:set>
                                    <p:animEffect transition="in" filter="fade">
                                      <p:cBhvr>
                                        <p:cTn id="17" dur="1000"/>
                                        <p:tgtEl>
                                          <p:spTgt spid="12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9">
                                            <p:txEl>
                                              <p:pRg st="2" end="2"/>
                                            </p:txEl>
                                          </p:spTgt>
                                        </p:tgtEl>
                                        <p:attrNameLst>
                                          <p:attrName>style.visibility</p:attrName>
                                        </p:attrNameLst>
                                      </p:cBhvr>
                                      <p:to>
                                        <p:strVal val="visible"/>
                                      </p:to>
                                    </p:set>
                                    <p:animEffect transition="in" filter="fade">
                                      <p:cBhvr>
                                        <p:cTn id="22" dur="1000"/>
                                        <p:tgtEl>
                                          <p:spTgt spid="1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a:t>Skill</a:t>
            </a:r>
          </a:p>
        </p:txBody>
      </p:sp>
      <p:sp>
        <p:nvSpPr>
          <p:cNvPr id="135" name="Shape 135"/>
          <p:cNvSpPr txBox="1">
            <a:spLocks noGrp="1"/>
          </p:cNvSpPr>
          <p:nvPr>
            <p:ph type="body" idx="1"/>
          </p:nvPr>
        </p:nvSpPr>
        <p:spPr>
          <a:xfrm>
            <a:off x="264250" y="997300"/>
            <a:ext cx="3812700" cy="3436800"/>
          </a:xfrm>
          <a:prstGeom prst="rect">
            <a:avLst/>
          </a:prstGeom>
        </p:spPr>
        <p:txBody>
          <a:bodyPr lIns="91425" tIns="91425" rIns="91425" bIns="91425" anchor="t" anchorCtr="0">
            <a:noAutofit/>
          </a:bodyPr>
          <a:lstStyle/>
          <a:p>
            <a:pPr lvl="0" rtl="0">
              <a:spcBef>
                <a:spcPts val="0"/>
              </a:spcBef>
              <a:buNone/>
            </a:pPr>
            <a:r>
              <a:rPr lang="en" sz="1800" b="1">
                <a:solidFill>
                  <a:srgbClr val="FF0000"/>
                </a:solidFill>
              </a:rPr>
              <a:t>Definitions:</a:t>
            </a:r>
          </a:p>
          <a:p>
            <a:pPr lvl="0">
              <a:spcBef>
                <a:spcPts val="0"/>
              </a:spcBef>
              <a:buNone/>
            </a:pPr>
            <a:r>
              <a:rPr lang="en" sz="1800" b="1">
                <a:solidFill>
                  <a:srgbClr val="FF0000"/>
                </a:solidFill>
              </a:rPr>
              <a:t>Migrant</a:t>
            </a:r>
            <a:r>
              <a:rPr lang="en" sz="1800" b="1"/>
              <a:t> - a person who </a:t>
            </a:r>
            <a:r>
              <a:rPr lang="en" sz="1800" b="1">
                <a:solidFill>
                  <a:srgbClr val="FF0000"/>
                </a:solidFill>
              </a:rPr>
              <a:t>moves</a:t>
            </a:r>
            <a:r>
              <a:rPr lang="en" sz="1800" b="1"/>
              <a:t> from one place to another usually </a:t>
            </a:r>
            <a:r>
              <a:rPr lang="en" sz="1800" b="1">
                <a:solidFill>
                  <a:srgbClr val="FF0000"/>
                </a:solidFill>
              </a:rPr>
              <a:t>seasonally</a:t>
            </a:r>
            <a:r>
              <a:rPr lang="en" sz="1800" b="1"/>
              <a:t>.</a:t>
            </a:r>
          </a:p>
          <a:p>
            <a:pPr lvl="0">
              <a:spcBef>
                <a:spcPts val="0"/>
              </a:spcBef>
              <a:buNone/>
            </a:pPr>
            <a:r>
              <a:rPr lang="en" sz="1800" b="1">
                <a:solidFill>
                  <a:srgbClr val="FF0000"/>
                </a:solidFill>
              </a:rPr>
              <a:t>Emigrant</a:t>
            </a:r>
            <a:r>
              <a:rPr lang="en" sz="1800" b="1"/>
              <a:t> - a person who </a:t>
            </a:r>
            <a:r>
              <a:rPr lang="en" sz="1800" b="1">
                <a:solidFill>
                  <a:srgbClr val="FF0000"/>
                </a:solidFill>
              </a:rPr>
              <a:t>leaves (exits)</a:t>
            </a:r>
            <a:r>
              <a:rPr lang="en" sz="1800" b="1"/>
              <a:t> their own country in order to settle </a:t>
            </a:r>
            <a:r>
              <a:rPr lang="en" sz="1800" b="1">
                <a:solidFill>
                  <a:srgbClr val="FF0000"/>
                </a:solidFill>
              </a:rPr>
              <a:t>permanently</a:t>
            </a:r>
            <a:r>
              <a:rPr lang="en" sz="1800" b="1"/>
              <a:t> in another country.</a:t>
            </a:r>
          </a:p>
          <a:p>
            <a:pPr lvl="0" rtl="0">
              <a:spcBef>
                <a:spcPts val="0"/>
              </a:spcBef>
              <a:buClr>
                <a:schemeClr val="dk1"/>
              </a:buClr>
              <a:buSzPct val="61111"/>
              <a:buFont typeface="Arial"/>
              <a:buNone/>
            </a:pPr>
            <a:r>
              <a:rPr lang="en" sz="1800" b="1">
                <a:solidFill>
                  <a:srgbClr val="FF0000"/>
                </a:solidFill>
              </a:rPr>
              <a:t>Immigrant </a:t>
            </a:r>
            <a:r>
              <a:rPr lang="en" sz="1800" b="1"/>
              <a:t>- a person who </a:t>
            </a:r>
            <a:r>
              <a:rPr lang="en" sz="1800" b="1">
                <a:solidFill>
                  <a:srgbClr val="FF0000"/>
                </a:solidFill>
              </a:rPr>
              <a:t>comes into</a:t>
            </a:r>
            <a:r>
              <a:rPr lang="en" sz="1800" b="1"/>
              <a:t> a new country to live </a:t>
            </a:r>
            <a:r>
              <a:rPr lang="en" sz="1800" b="1">
                <a:solidFill>
                  <a:srgbClr val="FF0000"/>
                </a:solidFill>
              </a:rPr>
              <a:t>permanently</a:t>
            </a:r>
            <a:r>
              <a:rPr lang="en" sz="1800" b="1"/>
              <a:t>.</a:t>
            </a:r>
          </a:p>
          <a:p>
            <a:pPr lvl="0" rtl="0">
              <a:spcBef>
                <a:spcPts val="0"/>
              </a:spcBef>
              <a:buNone/>
            </a:pPr>
            <a:endParaRPr sz="1800" b="1"/>
          </a:p>
          <a:p>
            <a:pPr lvl="0" rtl="0">
              <a:spcBef>
                <a:spcPts val="0"/>
              </a:spcBef>
              <a:buNone/>
            </a:pPr>
            <a:endParaRPr sz="1800" b="1"/>
          </a:p>
        </p:txBody>
      </p:sp>
      <p:sp>
        <p:nvSpPr>
          <p:cNvPr id="136" name="Shape 136"/>
          <p:cNvSpPr txBox="1"/>
          <p:nvPr/>
        </p:nvSpPr>
        <p:spPr>
          <a:xfrm>
            <a:off x="8008100" y="365750"/>
            <a:ext cx="1041300" cy="283200"/>
          </a:xfrm>
          <a:prstGeom prst="rect">
            <a:avLst/>
          </a:prstGeom>
          <a:noFill/>
          <a:ln>
            <a:noFill/>
          </a:ln>
        </p:spPr>
        <p:txBody>
          <a:bodyPr lIns="91425" tIns="91425" rIns="91425" bIns="91425" anchor="t" anchorCtr="0">
            <a:noAutofit/>
          </a:bodyPr>
          <a:lstStyle/>
          <a:p>
            <a:pPr lvl="0" rtl="0">
              <a:spcBef>
                <a:spcPts val="0"/>
              </a:spcBef>
              <a:buNone/>
            </a:pPr>
            <a:r>
              <a:rPr lang="en" b="1"/>
              <a:t>You Do</a:t>
            </a:r>
          </a:p>
        </p:txBody>
      </p:sp>
      <p:sp>
        <p:nvSpPr>
          <p:cNvPr id="137" name="Shape 137"/>
          <p:cNvSpPr txBox="1"/>
          <p:nvPr/>
        </p:nvSpPr>
        <p:spPr>
          <a:xfrm>
            <a:off x="73500" y="4510300"/>
            <a:ext cx="8997000" cy="5457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Clr>
                <a:schemeClr val="dk1"/>
              </a:buClr>
              <a:buSzPct val="68750"/>
              <a:buFont typeface="Arial"/>
              <a:buNone/>
            </a:pPr>
            <a:r>
              <a:rPr lang="en" sz="1600" b="1">
                <a:solidFill>
                  <a:schemeClr val="dk1"/>
                </a:solidFill>
              </a:rPr>
              <a:t>“This </a:t>
            </a:r>
            <a:r>
              <a:rPr lang="en" sz="1600" b="1">
                <a:solidFill>
                  <a:srgbClr val="1155CC"/>
                </a:solidFill>
              </a:rPr>
              <a:t>is</a:t>
            </a:r>
            <a:r>
              <a:rPr lang="en" sz="1600" b="1">
                <a:solidFill>
                  <a:srgbClr val="980000"/>
                </a:solidFill>
              </a:rPr>
              <a:t> or </a:t>
            </a:r>
            <a:r>
              <a:rPr lang="en" sz="1600" b="1">
                <a:solidFill>
                  <a:schemeClr val="accent6"/>
                </a:solidFill>
              </a:rPr>
              <a:t>is not </a:t>
            </a:r>
            <a:r>
              <a:rPr lang="en" sz="1600" b="1">
                <a:solidFill>
                  <a:schemeClr val="dk1"/>
                </a:solidFill>
              </a:rPr>
              <a:t>an example of a(n) ________ because _______”. </a:t>
            </a:r>
          </a:p>
        </p:txBody>
      </p:sp>
      <p:sp>
        <p:nvSpPr>
          <p:cNvPr id="138" name="Shape 138"/>
          <p:cNvSpPr txBox="1"/>
          <p:nvPr/>
        </p:nvSpPr>
        <p:spPr>
          <a:xfrm>
            <a:off x="4372550" y="2692575"/>
            <a:ext cx="4096200" cy="1558500"/>
          </a:xfrm>
          <a:prstGeom prst="rect">
            <a:avLst/>
          </a:prstGeom>
          <a:noFill/>
          <a:ln>
            <a:noFill/>
          </a:ln>
        </p:spPr>
        <p:txBody>
          <a:bodyPr lIns="91425" tIns="91425" rIns="91425" bIns="91425" anchor="t" anchorCtr="0">
            <a:noAutofit/>
          </a:bodyPr>
          <a:lstStyle/>
          <a:p>
            <a:pPr lvl="0" algn="ctr" rtl="0">
              <a:spcBef>
                <a:spcPts val="0"/>
              </a:spcBef>
              <a:buClr>
                <a:schemeClr val="dk1"/>
              </a:buClr>
              <a:buSzPct val="61111"/>
              <a:buFont typeface="Arial"/>
              <a:buNone/>
            </a:pPr>
            <a:r>
              <a:rPr lang="en" sz="1800" b="1">
                <a:solidFill>
                  <a:srgbClr val="980000"/>
                </a:solidFill>
              </a:rPr>
              <a:t>This </a:t>
            </a:r>
            <a:r>
              <a:rPr lang="en" sz="1800" b="1">
                <a:solidFill>
                  <a:schemeClr val="accent6"/>
                </a:solidFill>
              </a:rPr>
              <a:t>IS </a:t>
            </a:r>
            <a:r>
              <a:rPr lang="en" sz="1800" b="1">
                <a:solidFill>
                  <a:srgbClr val="980000"/>
                </a:solidFill>
              </a:rPr>
              <a:t>an example of an Immigrant</a:t>
            </a:r>
          </a:p>
          <a:p>
            <a:pPr lvl="0" algn="ctr" rtl="0">
              <a:spcBef>
                <a:spcPts val="0"/>
              </a:spcBef>
              <a:buClr>
                <a:schemeClr val="dk1"/>
              </a:buClr>
              <a:buFont typeface="Arial"/>
              <a:buNone/>
            </a:pPr>
            <a:endParaRPr sz="1800" b="1">
              <a:solidFill>
                <a:srgbClr val="980000"/>
              </a:solidFill>
            </a:endParaRPr>
          </a:p>
          <a:p>
            <a:pPr lvl="0" algn="ctr" rtl="0">
              <a:spcBef>
                <a:spcPts val="0"/>
              </a:spcBef>
              <a:buClr>
                <a:schemeClr val="dk1"/>
              </a:buClr>
              <a:buSzPct val="61111"/>
              <a:buFont typeface="Arial"/>
              <a:buNone/>
            </a:pPr>
            <a:r>
              <a:rPr lang="en" sz="1800" b="1">
                <a:solidFill>
                  <a:srgbClr val="980000"/>
                </a:solidFill>
              </a:rPr>
              <a:t> because Peter’s parents have </a:t>
            </a:r>
            <a:r>
              <a:rPr lang="en" sz="1800" b="1">
                <a:solidFill>
                  <a:srgbClr val="FF0000"/>
                </a:solidFill>
              </a:rPr>
              <a:t>come to live permanently</a:t>
            </a:r>
            <a:r>
              <a:rPr lang="en" sz="1800" b="1">
                <a:solidFill>
                  <a:srgbClr val="980000"/>
                </a:solidFill>
              </a:rPr>
              <a:t> in a new country.</a:t>
            </a:r>
          </a:p>
          <a:p>
            <a:pPr lvl="0" rtl="0">
              <a:spcBef>
                <a:spcPts val="0"/>
              </a:spcBef>
              <a:buNone/>
            </a:pPr>
            <a:endParaRPr b="1">
              <a:solidFill>
                <a:srgbClr val="980000"/>
              </a:solidFill>
            </a:endParaRPr>
          </a:p>
          <a:p>
            <a:pPr lvl="0" rtl="0">
              <a:spcBef>
                <a:spcPts val="0"/>
              </a:spcBef>
              <a:buNone/>
            </a:pPr>
            <a:endParaRPr/>
          </a:p>
        </p:txBody>
      </p:sp>
      <p:sp>
        <p:nvSpPr>
          <p:cNvPr id="139" name="Shape 139"/>
          <p:cNvSpPr txBox="1"/>
          <p:nvPr/>
        </p:nvSpPr>
        <p:spPr>
          <a:xfrm>
            <a:off x="4290775" y="1403950"/>
            <a:ext cx="4511700" cy="951600"/>
          </a:xfrm>
          <a:prstGeom prst="rect">
            <a:avLst/>
          </a:prstGeom>
          <a:noFill/>
          <a:ln>
            <a:noFill/>
          </a:ln>
        </p:spPr>
        <p:txBody>
          <a:bodyPr lIns="91425" tIns="91425" rIns="91425" bIns="91425" anchor="t" anchorCtr="0">
            <a:noAutofit/>
          </a:bodyPr>
          <a:lstStyle/>
          <a:p>
            <a:pPr lvl="0" rtl="0">
              <a:spcBef>
                <a:spcPts val="0"/>
              </a:spcBef>
              <a:buNone/>
            </a:pPr>
            <a:r>
              <a:rPr lang="en" sz="1800" b="1">
                <a:solidFill>
                  <a:schemeClr val="dk1"/>
                </a:solidFill>
              </a:rPr>
              <a:t>Peter waved to his parents as they got off their plane.  They had come to make America their new home.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8">
                                            <p:txEl>
                                              <p:pRg st="0" end="0"/>
                                            </p:txEl>
                                          </p:spTgt>
                                        </p:tgtEl>
                                        <p:attrNameLst>
                                          <p:attrName>style.visibility</p:attrName>
                                        </p:attrNameLst>
                                      </p:cBhvr>
                                      <p:to>
                                        <p:strVal val="visible"/>
                                      </p:to>
                                    </p:set>
                                    <p:animEffect transition="in" filter="fade">
                                      <p:cBhvr>
                                        <p:cTn id="12" dur="1000"/>
                                        <p:tgtEl>
                                          <p:spTgt spid="1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8">
                                            <p:txEl>
                                              <p:pRg st="1" end="1"/>
                                            </p:txEl>
                                          </p:spTgt>
                                        </p:tgtEl>
                                        <p:attrNameLst>
                                          <p:attrName>style.visibility</p:attrName>
                                        </p:attrNameLst>
                                      </p:cBhvr>
                                      <p:to>
                                        <p:strVal val="visible"/>
                                      </p:to>
                                    </p:set>
                                    <p:animEffect transition="in" filter="fade">
                                      <p:cBhvr>
                                        <p:cTn id="17" dur="1000"/>
                                        <p:tgtEl>
                                          <p:spTgt spid="1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8">
                                            <p:txEl>
                                              <p:pRg st="2" end="2"/>
                                            </p:txEl>
                                          </p:spTgt>
                                        </p:tgtEl>
                                        <p:attrNameLst>
                                          <p:attrName>style.visibility</p:attrName>
                                        </p:attrNameLst>
                                      </p:cBhvr>
                                      <p:to>
                                        <p:strVal val="visible"/>
                                      </p:to>
                                    </p:set>
                                    <p:animEffect transition="in" filter="fade">
                                      <p:cBhvr>
                                        <p:cTn id="22" dur="1000"/>
                                        <p:tgtEl>
                                          <p:spTgt spid="13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8">
                                            <p:txEl>
                                              <p:pRg st="3" end="3"/>
                                            </p:txEl>
                                          </p:spTgt>
                                        </p:tgtEl>
                                        <p:attrNameLst>
                                          <p:attrName>style.visibility</p:attrName>
                                        </p:attrNameLst>
                                      </p:cBhvr>
                                      <p:to>
                                        <p:strVal val="visible"/>
                                      </p:to>
                                    </p:set>
                                    <p:animEffect transition="in" filter="fade">
                                      <p:cBhvr>
                                        <p:cTn id="27" dur="1000"/>
                                        <p:tgtEl>
                                          <p:spTgt spid="13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8">
                                            <p:txEl>
                                              <p:pRg st="4" end="4"/>
                                            </p:txEl>
                                          </p:spTgt>
                                        </p:tgtEl>
                                        <p:attrNameLst>
                                          <p:attrName>style.visibility</p:attrName>
                                        </p:attrNameLst>
                                      </p:cBhvr>
                                      <p:to>
                                        <p:strVal val="visible"/>
                                      </p:to>
                                    </p:set>
                                    <p:animEffect transition="in" filter="fade">
                                      <p:cBhvr>
                                        <p:cTn id="32" dur="1000"/>
                                        <p:tgtEl>
                                          <p:spTgt spid="1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a:t>Skill</a:t>
            </a:r>
          </a:p>
        </p:txBody>
      </p:sp>
      <p:sp>
        <p:nvSpPr>
          <p:cNvPr id="145" name="Shape 145"/>
          <p:cNvSpPr txBox="1">
            <a:spLocks noGrp="1"/>
          </p:cNvSpPr>
          <p:nvPr>
            <p:ph type="body" idx="1"/>
          </p:nvPr>
        </p:nvSpPr>
        <p:spPr>
          <a:xfrm>
            <a:off x="264250" y="997300"/>
            <a:ext cx="3812700" cy="3436800"/>
          </a:xfrm>
          <a:prstGeom prst="rect">
            <a:avLst/>
          </a:prstGeom>
        </p:spPr>
        <p:txBody>
          <a:bodyPr lIns="91425" tIns="91425" rIns="91425" bIns="91425" anchor="t" anchorCtr="0">
            <a:noAutofit/>
          </a:bodyPr>
          <a:lstStyle/>
          <a:p>
            <a:pPr lvl="0" rtl="0">
              <a:spcBef>
                <a:spcPts val="0"/>
              </a:spcBef>
              <a:buNone/>
            </a:pPr>
            <a:r>
              <a:rPr lang="en" sz="1800" b="1">
                <a:solidFill>
                  <a:srgbClr val="FF0000"/>
                </a:solidFill>
              </a:rPr>
              <a:t>Definitions:</a:t>
            </a:r>
          </a:p>
          <a:p>
            <a:pPr lvl="0">
              <a:spcBef>
                <a:spcPts val="0"/>
              </a:spcBef>
              <a:buClr>
                <a:schemeClr val="dk1"/>
              </a:buClr>
              <a:buSzPct val="61111"/>
              <a:buFont typeface="Arial"/>
              <a:buNone/>
            </a:pPr>
            <a:r>
              <a:rPr lang="en" sz="1800" b="1">
                <a:solidFill>
                  <a:srgbClr val="FF0000"/>
                </a:solidFill>
              </a:rPr>
              <a:t>Migrant</a:t>
            </a:r>
            <a:r>
              <a:rPr lang="en" sz="1800" b="1"/>
              <a:t> - a person who </a:t>
            </a:r>
            <a:r>
              <a:rPr lang="en" sz="1800" b="1">
                <a:solidFill>
                  <a:srgbClr val="FF0000"/>
                </a:solidFill>
              </a:rPr>
              <a:t>moves</a:t>
            </a:r>
            <a:r>
              <a:rPr lang="en" sz="1800" b="1"/>
              <a:t> from one place to another usually </a:t>
            </a:r>
            <a:r>
              <a:rPr lang="en" sz="1800" b="1">
                <a:solidFill>
                  <a:srgbClr val="FF0000"/>
                </a:solidFill>
              </a:rPr>
              <a:t>seasonally</a:t>
            </a:r>
            <a:r>
              <a:rPr lang="en" sz="1800" b="1"/>
              <a:t>.</a:t>
            </a:r>
          </a:p>
          <a:p>
            <a:pPr lvl="0">
              <a:spcBef>
                <a:spcPts val="0"/>
              </a:spcBef>
              <a:buClr>
                <a:schemeClr val="dk1"/>
              </a:buClr>
              <a:buSzPct val="61111"/>
              <a:buFont typeface="Arial"/>
              <a:buNone/>
            </a:pPr>
            <a:r>
              <a:rPr lang="en" sz="1800" b="1">
                <a:solidFill>
                  <a:srgbClr val="FF0000"/>
                </a:solidFill>
              </a:rPr>
              <a:t>Emigrant</a:t>
            </a:r>
            <a:r>
              <a:rPr lang="en" sz="1800" b="1"/>
              <a:t> - a person who </a:t>
            </a:r>
            <a:r>
              <a:rPr lang="en" sz="1800" b="1">
                <a:solidFill>
                  <a:srgbClr val="FF0000"/>
                </a:solidFill>
              </a:rPr>
              <a:t>leaves (exits)</a:t>
            </a:r>
            <a:r>
              <a:rPr lang="en" sz="1800" b="1"/>
              <a:t> their own country in order to settle </a:t>
            </a:r>
            <a:r>
              <a:rPr lang="en" sz="1800" b="1">
                <a:solidFill>
                  <a:srgbClr val="FF0000"/>
                </a:solidFill>
              </a:rPr>
              <a:t>permanently</a:t>
            </a:r>
            <a:r>
              <a:rPr lang="en" sz="1800" b="1"/>
              <a:t> in another country.</a:t>
            </a:r>
          </a:p>
          <a:p>
            <a:pPr lvl="0" rtl="0">
              <a:spcBef>
                <a:spcPts val="0"/>
              </a:spcBef>
              <a:buClr>
                <a:schemeClr val="dk1"/>
              </a:buClr>
              <a:buSzPct val="61111"/>
              <a:buFont typeface="Arial"/>
              <a:buNone/>
            </a:pPr>
            <a:r>
              <a:rPr lang="en" sz="1800" b="1">
                <a:solidFill>
                  <a:srgbClr val="FF0000"/>
                </a:solidFill>
              </a:rPr>
              <a:t>Immigrant </a:t>
            </a:r>
            <a:r>
              <a:rPr lang="en" sz="1800" b="1"/>
              <a:t>- a person who </a:t>
            </a:r>
            <a:r>
              <a:rPr lang="en" sz="1800" b="1">
                <a:solidFill>
                  <a:srgbClr val="FF0000"/>
                </a:solidFill>
              </a:rPr>
              <a:t>comes into</a:t>
            </a:r>
            <a:r>
              <a:rPr lang="en" sz="1800" b="1"/>
              <a:t> a new country to live </a:t>
            </a:r>
            <a:r>
              <a:rPr lang="en" sz="1800" b="1">
                <a:solidFill>
                  <a:srgbClr val="FF0000"/>
                </a:solidFill>
              </a:rPr>
              <a:t>permanently.</a:t>
            </a:r>
          </a:p>
          <a:p>
            <a:pPr lvl="0" rtl="0">
              <a:spcBef>
                <a:spcPts val="0"/>
              </a:spcBef>
              <a:buNone/>
            </a:pPr>
            <a:endParaRPr sz="1800" b="1"/>
          </a:p>
          <a:p>
            <a:pPr lvl="0" rtl="0">
              <a:spcBef>
                <a:spcPts val="0"/>
              </a:spcBef>
              <a:buNone/>
            </a:pPr>
            <a:endParaRPr sz="1800" b="1"/>
          </a:p>
        </p:txBody>
      </p:sp>
      <p:sp>
        <p:nvSpPr>
          <p:cNvPr id="146" name="Shape 146"/>
          <p:cNvSpPr txBox="1"/>
          <p:nvPr/>
        </p:nvSpPr>
        <p:spPr>
          <a:xfrm>
            <a:off x="7559900" y="365750"/>
            <a:ext cx="1489500" cy="283200"/>
          </a:xfrm>
          <a:prstGeom prst="rect">
            <a:avLst/>
          </a:prstGeom>
          <a:noFill/>
          <a:ln>
            <a:noFill/>
          </a:ln>
        </p:spPr>
        <p:txBody>
          <a:bodyPr lIns="91425" tIns="91425" rIns="91425" bIns="91425" anchor="t" anchorCtr="0">
            <a:noAutofit/>
          </a:bodyPr>
          <a:lstStyle/>
          <a:p>
            <a:pPr lvl="0" rtl="0">
              <a:spcBef>
                <a:spcPts val="0"/>
              </a:spcBef>
              <a:buNone/>
            </a:pPr>
            <a:r>
              <a:rPr lang="en" b="1"/>
              <a:t>Independent</a:t>
            </a:r>
          </a:p>
        </p:txBody>
      </p:sp>
      <p:sp>
        <p:nvSpPr>
          <p:cNvPr id="147" name="Shape 147"/>
          <p:cNvSpPr txBox="1"/>
          <p:nvPr/>
        </p:nvSpPr>
        <p:spPr>
          <a:xfrm>
            <a:off x="73500" y="4510300"/>
            <a:ext cx="8997000" cy="5457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Clr>
                <a:schemeClr val="dk1"/>
              </a:buClr>
              <a:buSzPct val="68750"/>
              <a:buFont typeface="Arial"/>
              <a:buNone/>
            </a:pPr>
            <a:r>
              <a:rPr lang="en" sz="1600" b="1">
                <a:solidFill>
                  <a:schemeClr val="dk1"/>
                </a:solidFill>
              </a:rPr>
              <a:t>“This </a:t>
            </a:r>
            <a:r>
              <a:rPr lang="en" sz="1600" b="1">
                <a:solidFill>
                  <a:srgbClr val="1155CC"/>
                </a:solidFill>
              </a:rPr>
              <a:t>is</a:t>
            </a:r>
            <a:r>
              <a:rPr lang="en" sz="1600" b="1">
                <a:solidFill>
                  <a:srgbClr val="980000"/>
                </a:solidFill>
              </a:rPr>
              <a:t> or </a:t>
            </a:r>
            <a:r>
              <a:rPr lang="en" sz="1600" b="1">
                <a:solidFill>
                  <a:schemeClr val="accent6"/>
                </a:solidFill>
              </a:rPr>
              <a:t>is not </a:t>
            </a:r>
            <a:r>
              <a:rPr lang="en" sz="1600" b="1">
                <a:solidFill>
                  <a:schemeClr val="dk1"/>
                </a:solidFill>
              </a:rPr>
              <a:t>an example of a(n) ________ because _______”. </a:t>
            </a:r>
          </a:p>
        </p:txBody>
      </p:sp>
      <p:sp>
        <p:nvSpPr>
          <p:cNvPr id="148" name="Shape 148"/>
          <p:cNvSpPr txBox="1"/>
          <p:nvPr/>
        </p:nvSpPr>
        <p:spPr>
          <a:xfrm>
            <a:off x="4717750" y="2370125"/>
            <a:ext cx="3912300" cy="2064000"/>
          </a:xfrm>
          <a:prstGeom prst="rect">
            <a:avLst/>
          </a:prstGeom>
          <a:noFill/>
          <a:ln>
            <a:noFill/>
          </a:ln>
        </p:spPr>
        <p:txBody>
          <a:bodyPr lIns="91425" tIns="91425" rIns="91425" bIns="91425" anchor="t" anchorCtr="0">
            <a:noAutofit/>
          </a:bodyPr>
          <a:lstStyle/>
          <a:p>
            <a:pPr lvl="0" algn="ctr" rtl="0">
              <a:spcBef>
                <a:spcPts val="0"/>
              </a:spcBef>
              <a:buClr>
                <a:schemeClr val="dk1"/>
              </a:buClr>
              <a:buSzPct val="61111"/>
              <a:buFont typeface="Arial"/>
              <a:buNone/>
            </a:pPr>
            <a:r>
              <a:rPr lang="en" sz="1800" b="1">
                <a:solidFill>
                  <a:srgbClr val="980000"/>
                </a:solidFill>
              </a:rPr>
              <a:t>This </a:t>
            </a:r>
            <a:r>
              <a:rPr lang="en" sz="1800" b="1">
                <a:solidFill>
                  <a:schemeClr val="accent6"/>
                </a:solidFill>
              </a:rPr>
              <a:t>IS NOT</a:t>
            </a:r>
            <a:r>
              <a:rPr lang="en" sz="1800" b="1">
                <a:solidFill>
                  <a:srgbClr val="980000"/>
                </a:solidFill>
              </a:rPr>
              <a:t> an example of any type of immigrant</a:t>
            </a:r>
          </a:p>
          <a:p>
            <a:pPr lvl="0" algn="ctr" rtl="0">
              <a:spcBef>
                <a:spcPts val="0"/>
              </a:spcBef>
              <a:buClr>
                <a:schemeClr val="dk1"/>
              </a:buClr>
              <a:buFont typeface="Arial"/>
              <a:buNone/>
            </a:pPr>
            <a:endParaRPr sz="1800" b="1">
              <a:solidFill>
                <a:srgbClr val="980000"/>
              </a:solidFill>
            </a:endParaRPr>
          </a:p>
          <a:p>
            <a:pPr lvl="0" algn="ctr" rtl="0">
              <a:spcBef>
                <a:spcPts val="0"/>
              </a:spcBef>
              <a:buClr>
                <a:schemeClr val="dk1"/>
              </a:buClr>
              <a:buSzPct val="61111"/>
              <a:buFont typeface="Arial"/>
              <a:buNone/>
            </a:pPr>
            <a:r>
              <a:rPr lang="en" sz="1800" b="1">
                <a:solidFill>
                  <a:srgbClr val="980000"/>
                </a:solidFill>
              </a:rPr>
              <a:t> because they are not moving seasonally, or permanently to a new country.</a:t>
            </a:r>
          </a:p>
          <a:p>
            <a:pPr lvl="0" rtl="0">
              <a:spcBef>
                <a:spcPts val="0"/>
              </a:spcBef>
              <a:buNone/>
            </a:pPr>
            <a:endParaRPr/>
          </a:p>
        </p:txBody>
      </p:sp>
      <p:sp>
        <p:nvSpPr>
          <p:cNvPr id="149" name="Shape 149"/>
          <p:cNvSpPr txBox="1"/>
          <p:nvPr/>
        </p:nvSpPr>
        <p:spPr>
          <a:xfrm>
            <a:off x="4177075" y="1391550"/>
            <a:ext cx="4671600" cy="650400"/>
          </a:xfrm>
          <a:prstGeom prst="rect">
            <a:avLst/>
          </a:prstGeom>
          <a:noFill/>
          <a:ln>
            <a:noFill/>
          </a:ln>
        </p:spPr>
        <p:txBody>
          <a:bodyPr lIns="91425" tIns="91425" rIns="91425" bIns="91425" anchor="t" anchorCtr="0">
            <a:noAutofit/>
          </a:bodyPr>
          <a:lstStyle/>
          <a:p>
            <a:pPr lvl="0" rtl="0">
              <a:spcBef>
                <a:spcPts val="0"/>
              </a:spcBef>
              <a:buNone/>
            </a:pPr>
            <a:r>
              <a:rPr lang="en" sz="1800" b="1">
                <a:solidFill>
                  <a:schemeClr val="dk1"/>
                </a:solidFill>
              </a:rPr>
              <a:t>In Summer, Jilly moved 3 blocks from her apartment to her new house.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
                                            <p:txEl>
                                              <p:pRg st="0" end="0"/>
                                            </p:txEl>
                                          </p:spTgt>
                                        </p:tgtEl>
                                        <p:attrNameLst>
                                          <p:attrName>style.visibility</p:attrName>
                                        </p:attrNameLst>
                                      </p:cBhvr>
                                      <p:to>
                                        <p:strVal val="visible"/>
                                      </p:to>
                                    </p:set>
                                    <p:animEffect transition="in" filter="fade">
                                      <p:cBhvr>
                                        <p:cTn id="12" dur="1000"/>
                                        <p:tgtEl>
                                          <p:spTgt spid="14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xEl>
                                              <p:pRg st="1" end="1"/>
                                            </p:txEl>
                                          </p:spTgt>
                                        </p:tgtEl>
                                        <p:attrNameLst>
                                          <p:attrName>style.visibility</p:attrName>
                                        </p:attrNameLst>
                                      </p:cBhvr>
                                      <p:to>
                                        <p:strVal val="visible"/>
                                      </p:to>
                                    </p:set>
                                    <p:animEffect transition="in" filter="fade">
                                      <p:cBhvr>
                                        <p:cTn id="17" dur="1000"/>
                                        <p:tgtEl>
                                          <p:spTgt spid="14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8">
                                            <p:txEl>
                                              <p:pRg st="2" end="2"/>
                                            </p:txEl>
                                          </p:spTgt>
                                        </p:tgtEl>
                                        <p:attrNameLst>
                                          <p:attrName>style.visibility</p:attrName>
                                        </p:attrNameLst>
                                      </p:cBhvr>
                                      <p:to>
                                        <p:strVal val="visible"/>
                                      </p:to>
                                    </p:set>
                                    <p:animEffect transition="in" filter="fade">
                                      <p:cBhvr>
                                        <p:cTn id="22" dur="1000"/>
                                        <p:tgtEl>
                                          <p:spTgt spid="14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8">
                                            <p:txEl>
                                              <p:pRg st="3" end="3"/>
                                            </p:txEl>
                                          </p:spTgt>
                                        </p:tgtEl>
                                        <p:attrNameLst>
                                          <p:attrName>style.visibility</p:attrName>
                                        </p:attrNameLst>
                                      </p:cBhvr>
                                      <p:to>
                                        <p:strVal val="visible"/>
                                      </p:to>
                                    </p:set>
                                    <p:animEffect transition="in" filter="fade">
                                      <p:cBhvr>
                                        <p:cTn id="27" dur="1000"/>
                                        <p:tgtEl>
                                          <p:spTgt spid="1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a:t>Skill</a:t>
            </a:r>
          </a:p>
        </p:txBody>
      </p:sp>
      <p:sp>
        <p:nvSpPr>
          <p:cNvPr id="155" name="Shape 155"/>
          <p:cNvSpPr txBox="1">
            <a:spLocks noGrp="1"/>
          </p:cNvSpPr>
          <p:nvPr>
            <p:ph type="body" idx="1"/>
          </p:nvPr>
        </p:nvSpPr>
        <p:spPr>
          <a:xfrm>
            <a:off x="264250" y="997300"/>
            <a:ext cx="3812700" cy="3436800"/>
          </a:xfrm>
          <a:prstGeom prst="rect">
            <a:avLst/>
          </a:prstGeom>
        </p:spPr>
        <p:txBody>
          <a:bodyPr lIns="91425" tIns="91425" rIns="91425" bIns="91425" anchor="t" anchorCtr="0">
            <a:noAutofit/>
          </a:bodyPr>
          <a:lstStyle/>
          <a:p>
            <a:pPr lvl="0" rtl="0">
              <a:spcBef>
                <a:spcPts val="0"/>
              </a:spcBef>
              <a:buNone/>
            </a:pPr>
            <a:r>
              <a:rPr lang="en" sz="1800" b="1">
                <a:solidFill>
                  <a:srgbClr val="FF0000"/>
                </a:solidFill>
              </a:rPr>
              <a:t>Definitions:</a:t>
            </a:r>
          </a:p>
          <a:p>
            <a:pPr lvl="0" rtl="0">
              <a:spcBef>
                <a:spcPts val="0"/>
              </a:spcBef>
              <a:buNone/>
            </a:pPr>
            <a:r>
              <a:rPr lang="en" sz="1800" b="1">
                <a:solidFill>
                  <a:srgbClr val="FF0000"/>
                </a:solidFill>
              </a:rPr>
              <a:t>Migrant</a:t>
            </a:r>
            <a:r>
              <a:rPr lang="en" sz="1800" b="1"/>
              <a:t> - a person who </a:t>
            </a:r>
            <a:r>
              <a:rPr lang="en" sz="1800" b="1">
                <a:solidFill>
                  <a:srgbClr val="FF0000"/>
                </a:solidFill>
              </a:rPr>
              <a:t>moves</a:t>
            </a:r>
            <a:r>
              <a:rPr lang="en" sz="1800" b="1"/>
              <a:t> from one place to another usually </a:t>
            </a:r>
            <a:r>
              <a:rPr lang="en" sz="1800" b="1">
                <a:solidFill>
                  <a:srgbClr val="FF0000"/>
                </a:solidFill>
              </a:rPr>
              <a:t>seasonally</a:t>
            </a:r>
            <a:r>
              <a:rPr lang="en" sz="1800" b="1"/>
              <a:t>.</a:t>
            </a:r>
          </a:p>
          <a:p>
            <a:pPr lvl="0" rtl="0">
              <a:spcBef>
                <a:spcPts val="0"/>
              </a:spcBef>
              <a:buNone/>
            </a:pPr>
            <a:r>
              <a:rPr lang="en" sz="1800" b="1">
                <a:solidFill>
                  <a:srgbClr val="FF0000"/>
                </a:solidFill>
              </a:rPr>
              <a:t>Emigrant</a:t>
            </a:r>
            <a:r>
              <a:rPr lang="en" sz="1800" b="1"/>
              <a:t> - a person who </a:t>
            </a:r>
            <a:r>
              <a:rPr lang="en" sz="1800" b="1">
                <a:solidFill>
                  <a:srgbClr val="FF0000"/>
                </a:solidFill>
              </a:rPr>
              <a:t>leaves (exits)</a:t>
            </a:r>
            <a:r>
              <a:rPr lang="en" sz="1800" b="1"/>
              <a:t> their own country in order to settle </a:t>
            </a:r>
            <a:r>
              <a:rPr lang="en" sz="1800" b="1">
                <a:solidFill>
                  <a:srgbClr val="FF0000"/>
                </a:solidFill>
              </a:rPr>
              <a:t>permanently</a:t>
            </a:r>
            <a:r>
              <a:rPr lang="en" sz="1800" b="1"/>
              <a:t> in another country.</a:t>
            </a:r>
          </a:p>
          <a:p>
            <a:pPr lvl="0" rtl="0">
              <a:spcBef>
                <a:spcPts val="0"/>
              </a:spcBef>
              <a:buNone/>
            </a:pPr>
            <a:r>
              <a:rPr lang="en" sz="1800" b="1">
                <a:solidFill>
                  <a:srgbClr val="FF0000"/>
                </a:solidFill>
              </a:rPr>
              <a:t>Immigrant </a:t>
            </a:r>
            <a:r>
              <a:rPr lang="en" sz="1800" b="1"/>
              <a:t>- a person who </a:t>
            </a:r>
            <a:r>
              <a:rPr lang="en" sz="1800" b="1">
                <a:solidFill>
                  <a:srgbClr val="FF0000"/>
                </a:solidFill>
              </a:rPr>
              <a:t>comes into</a:t>
            </a:r>
            <a:r>
              <a:rPr lang="en" sz="1800" b="1"/>
              <a:t> a new country to live </a:t>
            </a:r>
            <a:r>
              <a:rPr lang="en" sz="1800" b="1">
                <a:solidFill>
                  <a:srgbClr val="FF0000"/>
                </a:solidFill>
              </a:rPr>
              <a:t>permanently.</a:t>
            </a:r>
          </a:p>
          <a:p>
            <a:pPr lvl="0" rtl="0">
              <a:spcBef>
                <a:spcPts val="0"/>
              </a:spcBef>
              <a:buNone/>
            </a:pPr>
            <a:endParaRPr sz="1800" b="1"/>
          </a:p>
          <a:p>
            <a:pPr lvl="0" rtl="0">
              <a:spcBef>
                <a:spcPts val="0"/>
              </a:spcBef>
              <a:buNone/>
            </a:pPr>
            <a:endParaRPr sz="1800" b="1"/>
          </a:p>
        </p:txBody>
      </p:sp>
      <p:sp>
        <p:nvSpPr>
          <p:cNvPr id="156" name="Shape 156"/>
          <p:cNvSpPr txBox="1"/>
          <p:nvPr/>
        </p:nvSpPr>
        <p:spPr>
          <a:xfrm>
            <a:off x="7559900" y="365750"/>
            <a:ext cx="1489500" cy="283200"/>
          </a:xfrm>
          <a:prstGeom prst="rect">
            <a:avLst/>
          </a:prstGeom>
          <a:noFill/>
          <a:ln>
            <a:noFill/>
          </a:ln>
        </p:spPr>
        <p:txBody>
          <a:bodyPr lIns="91425" tIns="91425" rIns="91425" bIns="91425" anchor="t" anchorCtr="0">
            <a:noAutofit/>
          </a:bodyPr>
          <a:lstStyle/>
          <a:p>
            <a:pPr lvl="0" rtl="0">
              <a:spcBef>
                <a:spcPts val="0"/>
              </a:spcBef>
              <a:buNone/>
            </a:pPr>
            <a:r>
              <a:rPr lang="en" b="1"/>
              <a:t>Independent</a:t>
            </a:r>
          </a:p>
        </p:txBody>
      </p:sp>
      <p:sp>
        <p:nvSpPr>
          <p:cNvPr id="157" name="Shape 157"/>
          <p:cNvSpPr txBox="1"/>
          <p:nvPr/>
        </p:nvSpPr>
        <p:spPr>
          <a:xfrm>
            <a:off x="73500" y="4510300"/>
            <a:ext cx="8997000" cy="5457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sz="1600" b="1">
                <a:solidFill>
                  <a:schemeClr val="dk1"/>
                </a:solidFill>
              </a:rPr>
              <a:t>“This </a:t>
            </a:r>
            <a:r>
              <a:rPr lang="en" sz="1600" b="1">
                <a:solidFill>
                  <a:srgbClr val="1155CC"/>
                </a:solidFill>
              </a:rPr>
              <a:t>is</a:t>
            </a:r>
            <a:r>
              <a:rPr lang="en" sz="1600" b="1">
                <a:solidFill>
                  <a:srgbClr val="980000"/>
                </a:solidFill>
              </a:rPr>
              <a:t> or </a:t>
            </a:r>
            <a:r>
              <a:rPr lang="en" sz="1600" b="1">
                <a:solidFill>
                  <a:schemeClr val="accent6"/>
                </a:solidFill>
              </a:rPr>
              <a:t>is not </a:t>
            </a:r>
            <a:r>
              <a:rPr lang="en" sz="1600" b="1">
                <a:solidFill>
                  <a:schemeClr val="dk1"/>
                </a:solidFill>
              </a:rPr>
              <a:t>an example of a(n) ________ because _______”. </a:t>
            </a:r>
          </a:p>
        </p:txBody>
      </p:sp>
      <p:sp>
        <p:nvSpPr>
          <p:cNvPr id="158" name="Shape 158"/>
          <p:cNvSpPr txBox="1"/>
          <p:nvPr/>
        </p:nvSpPr>
        <p:spPr>
          <a:xfrm>
            <a:off x="4717750" y="2370125"/>
            <a:ext cx="3912300" cy="2064000"/>
          </a:xfrm>
          <a:prstGeom prst="rect">
            <a:avLst/>
          </a:prstGeom>
          <a:noFill/>
          <a:ln>
            <a:noFill/>
          </a:ln>
        </p:spPr>
        <p:txBody>
          <a:bodyPr lIns="91425" tIns="91425" rIns="91425" bIns="91425" anchor="t" anchorCtr="0">
            <a:noAutofit/>
          </a:bodyPr>
          <a:lstStyle/>
          <a:p>
            <a:pPr lvl="0" algn="ctr" rtl="0">
              <a:spcBef>
                <a:spcPts val="0"/>
              </a:spcBef>
              <a:buNone/>
            </a:pPr>
            <a:r>
              <a:rPr lang="en" sz="1800" b="1">
                <a:solidFill>
                  <a:srgbClr val="980000"/>
                </a:solidFill>
              </a:rPr>
              <a:t>This </a:t>
            </a:r>
            <a:r>
              <a:rPr lang="en" sz="1800" b="1">
                <a:solidFill>
                  <a:schemeClr val="accent6"/>
                </a:solidFill>
              </a:rPr>
              <a:t>IS </a:t>
            </a:r>
            <a:r>
              <a:rPr lang="en" sz="1800" b="1">
                <a:solidFill>
                  <a:srgbClr val="980000"/>
                </a:solidFill>
              </a:rPr>
              <a:t>an example of a Migrant</a:t>
            </a:r>
          </a:p>
          <a:p>
            <a:pPr lvl="0" algn="ctr" rtl="0">
              <a:spcBef>
                <a:spcPts val="0"/>
              </a:spcBef>
              <a:buNone/>
            </a:pPr>
            <a:endParaRPr sz="1800" b="1">
              <a:solidFill>
                <a:srgbClr val="980000"/>
              </a:solidFill>
            </a:endParaRPr>
          </a:p>
          <a:p>
            <a:pPr lvl="0" algn="ctr" rtl="0">
              <a:spcBef>
                <a:spcPts val="0"/>
              </a:spcBef>
              <a:buNone/>
            </a:pPr>
            <a:r>
              <a:rPr lang="en" sz="1800" b="1">
                <a:solidFill>
                  <a:srgbClr val="980000"/>
                </a:solidFill>
              </a:rPr>
              <a:t> because Seamus is moving seasonally.</a:t>
            </a:r>
          </a:p>
          <a:p>
            <a:pPr lvl="0" rtl="0">
              <a:spcBef>
                <a:spcPts val="0"/>
              </a:spcBef>
              <a:buNone/>
            </a:pPr>
            <a:endParaRPr/>
          </a:p>
        </p:txBody>
      </p:sp>
      <p:sp>
        <p:nvSpPr>
          <p:cNvPr id="159" name="Shape 159"/>
          <p:cNvSpPr txBox="1"/>
          <p:nvPr/>
        </p:nvSpPr>
        <p:spPr>
          <a:xfrm>
            <a:off x="4177075" y="1391550"/>
            <a:ext cx="4671600" cy="978600"/>
          </a:xfrm>
          <a:prstGeom prst="rect">
            <a:avLst/>
          </a:prstGeom>
          <a:noFill/>
          <a:ln>
            <a:noFill/>
          </a:ln>
        </p:spPr>
        <p:txBody>
          <a:bodyPr lIns="91425" tIns="91425" rIns="91425" bIns="91425" anchor="t" anchorCtr="0">
            <a:noAutofit/>
          </a:bodyPr>
          <a:lstStyle/>
          <a:p>
            <a:pPr lvl="0" rtl="0">
              <a:spcBef>
                <a:spcPts val="0"/>
              </a:spcBef>
              <a:buNone/>
            </a:pPr>
            <a:r>
              <a:rPr lang="en" sz="1800" b="1">
                <a:solidFill>
                  <a:schemeClr val="dk1"/>
                </a:solidFill>
              </a:rPr>
              <a:t>Seamus moved to Alaska where he will be working for the 3 month fishing season before returning home.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1000"/>
                                        <p:tgtEl>
                                          <p:spTgt spid="1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
                                            <p:txEl>
                                              <p:pRg st="0" end="0"/>
                                            </p:txEl>
                                          </p:spTgt>
                                        </p:tgtEl>
                                        <p:attrNameLst>
                                          <p:attrName>style.visibility</p:attrName>
                                        </p:attrNameLst>
                                      </p:cBhvr>
                                      <p:to>
                                        <p:strVal val="visible"/>
                                      </p:to>
                                    </p:set>
                                    <p:animEffect transition="in" filter="fade">
                                      <p:cBhvr>
                                        <p:cTn id="12" dur="1000"/>
                                        <p:tgtEl>
                                          <p:spTgt spid="15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
                                            <p:txEl>
                                              <p:pRg st="1" end="1"/>
                                            </p:txEl>
                                          </p:spTgt>
                                        </p:tgtEl>
                                        <p:attrNameLst>
                                          <p:attrName>style.visibility</p:attrName>
                                        </p:attrNameLst>
                                      </p:cBhvr>
                                      <p:to>
                                        <p:strVal val="visible"/>
                                      </p:to>
                                    </p:set>
                                    <p:animEffect transition="in" filter="fade">
                                      <p:cBhvr>
                                        <p:cTn id="17" dur="1000"/>
                                        <p:tgtEl>
                                          <p:spTgt spid="15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8">
                                            <p:txEl>
                                              <p:pRg st="2" end="2"/>
                                            </p:txEl>
                                          </p:spTgt>
                                        </p:tgtEl>
                                        <p:attrNameLst>
                                          <p:attrName>style.visibility</p:attrName>
                                        </p:attrNameLst>
                                      </p:cBhvr>
                                      <p:to>
                                        <p:strVal val="visible"/>
                                      </p:to>
                                    </p:set>
                                    <p:animEffect transition="in" filter="fade">
                                      <p:cBhvr>
                                        <p:cTn id="22" dur="1000"/>
                                        <p:tgtEl>
                                          <p:spTgt spid="15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8">
                                            <p:txEl>
                                              <p:pRg st="3" end="3"/>
                                            </p:txEl>
                                          </p:spTgt>
                                        </p:tgtEl>
                                        <p:attrNameLst>
                                          <p:attrName>style.visibility</p:attrName>
                                        </p:attrNameLst>
                                      </p:cBhvr>
                                      <p:to>
                                        <p:strVal val="visible"/>
                                      </p:to>
                                    </p:set>
                                    <p:animEffect transition="in" filter="fade">
                                      <p:cBhvr>
                                        <p:cTn id="27" dur="1000"/>
                                        <p:tgtEl>
                                          <p:spTgt spid="1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a:spcBef>
                <a:spcPts val="0"/>
              </a:spcBef>
              <a:buNone/>
            </a:pPr>
            <a:r>
              <a:rPr lang="en"/>
              <a:t>Closure</a:t>
            </a:r>
          </a:p>
        </p:txBody>
      </p:sp>
      <p:sp>
        <p:nvSpPr>
          <p:cNvPr id="165" name="Shape 165"/>
          <p:cNvSpPr txBox="1">
            <a:spLocks noGrp="1"/>
          </p:cNvSpPr>
          <p:nvPr>
            <p:ph type="body" idx="1"/>
          </p:nvPr>
        </p:nvSpPr>
        <p:spPr>
          <a:xfrm>
            <a:off x="457200" y="1200150"/>
            <a:ext cx="8426100" cy="3725700"/>
          </a:xfrm>
          <a:prstGeom prst="rect">
            <a:avLst/>
          </a:prstGeom>
        </p:spPr>
        <p:txBody>
          <a:bodyPr lIns="91425" tIns="91425" rIns="91425" bIns="91425" anchor="t" anchorCtr="0">
            <a:noAutofit/>
          </a:bodyPr>
          <a:lstStyle/>
          <a:p>
            <a:pPr lvl="0">
              <a:spcBef>
                <a:spcPts val="0"/>
              </a:spcBef>
              <a:buNone/>
            </a:pPr>
            <a:r>
              <a:rPr lang="en" dirty="0"/>
              <a:t>We have learned about 3 types of Immigration.</a:t>
            </a:r>
          </a:p>
          <a:p>
            <a:pPr marL="457200" lvl="0" indent="-228600" rtl="0">
              <a:spcBef>
                <a:spcPts val="0"/>
              </a:spcBef>
              <a:buAutoNum type="arabicPeriod"/>
            </a:pPr>
            <a:r>
              <a:rPr lang="en" dirty="0"/>
              <a:t>What are the 3 types of Immigration called?</a:t>
            </a:r>
          </a:p>
          <a:p>
            <a:pPr lvl="0" rtl="0">
              <a:spcBef>
                <a:spcPts val="0"/>
              </a:spcBef>
              <a:buNone/>
            </a:pPr>
            <a:endParaRPr dirty="0"/>
          </a:p>
          <a:p>
            <a:pPr marL="457200" lvl="0" indent="-228600">
              <a:spcBef>
                <a:spcPts val="0"/>
              </a:spcBef>
              <a:buAutoNum type="arabicPeriod"/>
            </a:pPr>
            <a:r>
              <a:rPr lang="en" dirty="0"/>
              <a:t>Open Google Classroom and complete </a:t>
            </a:r>
            <a:r>
              <a:rPr lang="en" dirty="0" smtClean="0"/>
              <a:t>CFA</a:t>
            </a:r>
            <a:endParaRPr lang="en" dirty="0"/>
          </a:p>
        </p:txBody>
      </p:sp>
    </p:spTree>
  </p:cSld>
  <p:clrMapOvr>
    <a:masterClrMapping/>
  </p:clrMapOvr>
</p:sld>
</file>

<file path=ppt/theme/theme1.xml><?xml version="1.0" encoding="utf-8"?>
<a:theme xmlns:a="http://schemas.openxmlformats.org/drawingml/2006/main"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787</Words>
  <Application>Microsoft Office PowerPoint</Application>
  <PresentationFormat>On-screen Show (16:9)</PresentationFormat>
  <Paragraphs>83</Paragraphs>
  <Slides>10</Slides>
  <Notes>10</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10</vt:i4>
      </vt:variant>
    </vt:vector>
  </HeadingPairs>
  <TitlesOfParts>
    <vt:vector size="13" baseType="lpstr">
      <vt:lpstr>Arial</vt:lpstr>
      <vt:lpstr>swiss</vt:lpstr>
      <vt:lpstr>swiss</vt:lpstr>
      <vt:lpstr>Come in Quietly Take out your whiteboard &amp; pen. Take out a piece of paper, pen or pencil. Have your chromebook ready to use but do not open yet.</vt:lpstr>
      <vt:lpstr>Immigration!  What is it and why do it?</vt:lpstr>
      <vt:lpstr>Prior Knowledge</vt:lpstr>
      <vt:lpstr>Definitions</vt:lpstr>
      <vt:lpstr>Skill</vt:lpstr>
      <vt:lpstr>Skill</vt:lpstr>
      <vt:lpstr>Skill</vt:lpstr>
      <vt:lpstr>Skill</vt:lpstr>
      <vt:lpstr>Skill</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Take out your whiteboard &amp; pen. Take out a piece of paper, pen or pencil. Have your chromebook ready to use but do not open yet.</dc:title>
  <dc:creator>Terrilyn</dc:creator>
  <cp:lastModifiedBy>Microsoft account</cp:lastModifiedBy>
  <cp:revision>2</cp:revision>
  <dcterms:modified xsi:type="dcterms:W3CDTF">2016-11-26T05:24:08Z</dcterms:modified>
</cp:coreProperties>
</file>